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35"/>
  </p:notesMasterIdLst>
  <p:handoutMasterIdLst>
    <p:handoutMasterId r:id="rId36"/>
  </p:handoutMasterIdLst>
  <p:sldIdLst>
    <p:sldId id="352" r:id="rId5"/>
    <p:sldId id="394" r:id="rId6"/>
    <p:sldId id="400" r:id="rId7"/>
    <p:sldId id="406" r:id="rId8"/>
    <p:sldId id="405" r:id="rId9"/>
    <p:sldId id="403" r:id="rId10"/>
    <p:sldId id="409" r:id="rId11"/>
    <p:sldId id="435" r:id="rId12"/>
    <p:sldId id="411" r:id="rId13"/>
    <p:sldId id="412" r:id="rId14"/>
    <p:sldId id="413" r:id="rId15"/>
    <p:sldId id="445" r:id="rId16"/>
    <p:sldId id="415" r:id="rId17"/>
    <p:sldId id="433" r:id="rId18"/>
    <p:sldId id="417" r:id="rId19"/>
    <p:sldId id="418" r:id="rId20"/>
    <p:sldId id="443" r:id="rId21"/>
    <p:sldId id="444" r:id="rId22"/>
    <p:sldId id="407" r:id="rId23"/>
    <p:sldId id="434" r:id="rId24"/>
    <p:sldId id="442" r:id="rId25"/>
    <p:sldId id="408" r:id="rId26"/>
    <p:sldId id="429" r:id="rId27"/>
    <p:sldId id="419" r:id="rId28"/>
    <p:sldId id="436" r:id="rId29"/>
    <p:sldId id="437" r:id="rId30"/>
    <p:sldId id="438" r:id="rId31"/>
    <p:sldId id="439" r:id="rId32"/>
    <p:sldId id="440" r:id="rId33"/>
    <p:sldId id="44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B6E6"/>
    <a:srgbClr val="61C7EC"/>
    <a:srgbClr val="256DC9"/>
    <a:srgbClr val="1B5DC3"/>
    <a:srgbClr val="3888D4"/>
    <a:srgbClr val="68D1F0"/>
    <a:srgbClr val="3382D1"/>
    <a:srgbClr val="073FB7"/>
    <a:srgbClr val="7DC243"/>
    <a:srgbClr val="0B5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490" autoAdjust="0"/>
    <p:restoredTop sz="93615" autoAdjust="0"/>
  </p:normalViewPr>
  <p:slideViewPr>
    <p:cSldViewPr snapToGrid="0">
      <p:cViewPr varScale="1">
        <p:scale>
          <a:sx n="71" d="100"/>
          <a:sy n="71" d="100"/>
        </p:scale>
        <p:origin x="72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21"/>
    </p:cViewPr>
  </p:sorterViewPr>
  <p:notesViewPr>
    <p:cSldViewPr snapToGrid="0">
      <p:cViewPr varScale="1">
        <p:scale>
          <a:sx n="47" d="100"/>
          <a:sy n="47" d="100"/>
        </p:scale>
        <p:origin x="1865" y="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E97BA-47C7-4F15-AC35-03C31A153D3F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0CB07-68B9-4B20-A666-2BB9504B69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01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1EEE0-A6BB-44E5-AA8A-FE9E9500BEF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2EB67-59F9-470A-87D8-E8D36921C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19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F9598-D2E4-6A4C-B0ED-DAF1E2C0D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65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91" y="206618"/>
            <a:ext cx="7734940" cy="668147"/>
          </a:xfrm>
        </p:spPr>
        <p:txBody>
          <a:bodyPr>
            <a:normAutofit/>
          </a:bodyPr>
          <a:lstStyle>
            <a:lvl1pPr>
              <a:defRPr sz="3600" b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691" y="1053678"/>
            <a:ext cx="8624903" cy="498400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/>
          <a:p>
            <a:fld id="{BDB056E5-17CA-469C-9FA7-75E2560EBE3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/>
          <a:p>
            <a:fld id="{1B265A0D-18A2-4909-A698-1D73DFAE7B0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356350"/>
            <a:ext cx="9143999" cy="501650"/>
          </a:xfrm>
          <a:prstGeom prst="rect">
            <a:avLst/>
          </a:prstGeom>
          <a:solidFill>
            <a:srgbClr val="256DC9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440" y="6368462"/>
            <a:ext cx="476850" cy="476850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73926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874109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Process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574292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Analysis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5274475" y="6422687"/>
            <a:ext cx="126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Dashboard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7094458" y="6422687"/>
            <a:ext cx="12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Next Steps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84779" y="874765"/>
            <a:ext cx="8962331" cy="0"/>
          </a:xfrm>
          <a:prstGeom prst="line">
            <a:avLst/>
          </a:prstGeom>
          <a:ln w="22225">
            <a:solidFill>
              <a:srgbClr val="61C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3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011" y="1054152"/>
            <a:ext cx="432615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279" y="1054152"/>
            <a:ext cx="417346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56E5-17CA-469C-9FA7-75E2560EBE3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65A0D-18A2-4909-A698-1D73DFAE7B0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691" y="206618"/>
            <a:ext cx="7734940" cy="668147"/>
          </a:xfrm>
        </p:spPr>
        <p:txBody>
          <a:bodyPr>
            <a:normAutofit/>
          </a:bodyPr>
          <a:lstStyle>
            <a:lvl1pPr>
              <a:defRPr sz="3600" b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56350"/>
            <a:ext cx="9143999" cy="501650"/>
          </a:xfrm>
          <a:prstGeom prst="rect">
            <a:avLst/>
          </a:prstGeom>
          <a:solidFill>
            <a:srgbClr val="256DC9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440" y="6368462"/>
            <a:ext cx="476850" cy="4768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3926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Overview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874109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574292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Analysis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274475" y="6422687"/>
            <a:ext cx="126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Dashboard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094458" y="6422687"/>
            <a:ext cx="12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Next Steps</a:t>
            </a: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84779" y="874765"/>
            <a:ext cx="8962331" cy="0"/>
          </a:xfrm>
          <a:prstGeom prst="line">
            <a:avLst/>
          </a:prstGeom>
          <a:ln w="22225">
            <a:solidFill>
              <a:srgbClr val="61C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95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011" y="1054152"/>
            <a:ext cx="432615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279" y="1054152"/>
            <a:ext cx="417346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56E5-17CA-469C-9FA7-75E2560EBE3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65A0D-18A2-4909-A698-1D73DFAE7B0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691" y="206618"/>
            <a:ext cx="7734940" cy="668147"/>
          </a:xfrm>
        </p:spPr>
        <p:txBody>
          <a:bodyPr>
            <a:normAutofit/>
          </a:bodyPr>
          <a:lstStyle>
            <a:lvl1pPr>
              <a:defRPr sz="3600" b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56350"/>
            <a:ext cx="9143999" cy="501650"/>
          </a:xfrm>
          <a:prstGeom prst="rect">
            <a:avLst/>
          </a:prstGeom>
          <a:solidFill>
            <a:srgbClr val="256DC9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440" y="6368462"/>
            <a:ext cx="476850" cy="4768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3926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Overview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874109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Process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574292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274475" y="6422687"/>
            <a:ext cx="126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Dashboard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094458" y="6422687"/>
            <a:ext cx="12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Next Steps</a:t>
            </a: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84779" y="874765"/>
            <a:ext cx="8962331" cy="0"/>
          </a:xfrm>
          <a:prstGeom prst="line">
            <a:avLst/>
          </a:prstGeom>
          <a:ln w="22225">
            <a:solidFill>
              <a:srgbClr val="61C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51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011" y="1054152"/>
            <a:ext cx="432615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279" y="1054152"/>
            <a:ext cx="417346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56E5-17CA-469C-9FA7-75E2560EBE3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65A0D-18A2-4909-A698-1D73DFAE7B0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691" y="206618"/>
            <a:ext cx="7734940" cy="668147"/>
          </a:xfrm>
        </p:spPr>
        <p:txBody>
          <a:bodyPr>
            <a:normAutofit/>
          </a:bodyPr>
          <a:lstStyle>
            <a:lvl1pPr>
              <a:defRPr sz="3600" b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56350"/>
            <a:ext cx="9143999" cy="501650"/>
          </a:xfrm>
          <a:prstGeom prst="rect">
            <a:avLst/>
          </a:prstGeom>
          <a:solidFill>
            <a:srgbClr val="256DC9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440" y="6368462"/>
            <a:ext cx="476850" cy="4768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3926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Overview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874109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Process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574292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Analysis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274475" y="6422687"/>
            <a:ext cx="126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094458" y="6422687"/>
            <a:ext cx="12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Next Steps</a:t>
            </a: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84779" y="874765"/>
            <a:ext cx="8962331" cy="0"/>
          </a:xfrm>
          <a:prstGeom prst="line">
            <a:avLst/>
          </a:prstGeom>
          <a:ln w="22225">
            <a:solidFill>
              <a:srgbClr val="61C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26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011" y="1054152"/>
            <a:ext cx="432615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279" y="1054152"/>
            <a:ext cx="417346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56E5-17CA-469C-9FA7-75E2560EBE3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65A0D-18A2-4909-A698-1D73DFAE7B0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4691" y="206618"/>
            <a:ext cx="7734940" cy="668147"/>
          </a:xfrm>
        </p:spPr>
        <p:txBody>
          <a:bodyPr>
            <a:normAutofit/>
          </a:bodyPr>
          <a:lstStyle>
            <a:lvl1pPr>
              <a:defRPr sz="3600" b="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56350"/>
            <a:ext cx="9143999" cy="501650"/>
          </a:xfrm>
          <a:prstGeom prst="rect">
            <a:avLst/>
          </a:prstGeom>
          <a:solidFill>
            <a:srgbClr val="256DC9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440" y="6368462"/>
            <a:ext cx="476850" cy="4768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73926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Overview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874109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Process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574292" y="6422687"/>
            <a:ext cx="114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Analysis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5274475" y="6422687"/>
            <a:ext cx="126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alpha val="30000"/>
                  </a:schemeClr>
                </a:solidFill>
              </a:rPr>
              <a:t>Dashboard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094458" y="6422687"/>
            <a:ext cx="126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Next Steps</a:t>
            </a: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84779" y="874765"/>
            <a:ext cx="8962331" cy="0"/>
          </a:xfrm>
          <a:prstGeom prst="line">
            <a:avLst/>
          </a:prstGeom>
          <a:ln w="22225">
            <a:solidFill>
              <a:srgbClr val="61C7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586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079690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  <a:latin typeface="Zrnic" charset="0"/>
                <a:ea typeface="Zrnic" charset="0"/>
                <a:cs typeface="Zrn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Presentation Name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FAF0-B9FF-F54E-861E-DA6B4EF8A626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F03F9-CC0B-A44A-99B6-391DA6E28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06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056E5-17CA-469C-9FA7-75E2560EBE37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65A0D-18A2-4909-A698-1D73DFAE7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4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8" r:id="rId3"/>
    <p:sldLayoutId id="2147483689" r:id="rId4"/>
    <p:sldLayoutId id="2147483690" r:id="rId5"/>
    <p:sldLayoutId id="214748368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&#10;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r="23678"/>
          <a:stretch/>
        </p:blipFill>
        <p:spPr>
          <a:xfrm>
            <a:off x="0" y="0"/>
            <a:ext cx="9144000" cy="5007690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3781004" y="4011326"/>
            <a:ext cx="1402963" cy="53242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bg1"/>
                </a:solidFill>
                <a:latin typeface="Zrnic" charset="0"/>
                <a:ea typeface="Zrnic" charset="0"/>
                <a:cs typeface="Zrnic" charset="0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>
              <a:solidFill>
                <a:schemeClr val="tx1"/>
              </a:solidFill>
              <a:effectLst/>
              <a:latin typeface="+mn-lt"/>
              <a:ea typeface="Georgia" charset="0"/>
              <a:cs typeface="Georgi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677" y="2655933"/>
            <a:ext cx="8811522" cy="1077218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382D1"/>
                </a:solidFill>
                <a:latin typeface="Arial Black"/>
                <a:cs typeface="Arial Black"/>
              </a:rPr>
              <a:t>Effect and Correlation of Art Exhibits</a:t>
            </a:r>
          </a:p>
          <a:p>
            <a:pPr algn="ctr"/>
            <a:r>
              <a:rPr lang="en-US" sz="3200" dirty="0">
                <a:solidFill>
                  <a:srgbClr val="595959"/>
                </a:solidFill>
                <a:latin typeface="Arial Black"/>
                <a:cs typeface="Arial Black"/>
              </a:rPr>
              <a:t>Final Report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7" y="186399"/>
            <a:ext cx="823252" cy="82325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884593" y="5109060"/>
            <a:ext cx="93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6B6E6"/>
                </a:solidFill>
              </a:rPr>
              <a:t>SO MIWA</a:t>
            </a:r>
          </a:p>
        </p:txBody>
      </p:sp>
      <p:pic>
        <p:nvPicPr>
          <p:cNvPr id="3" name="Picture 2" descr="Person wearing a suit and tie smiling at the camera&#10;&#10;Description generated with very high confidence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r="10414" b="22126"/>
          <a:stretch/>
        </p:blipFill>
        <p:spPr>
          <a:xfrm>
            <a:off x="3974388" y="5406890"/>
            <a:ext cx="1217913" cy="1217913"/>
          </a:xfrm>
          <a:prstGeom prst="rect">
            <a:avLst/>
          </a:prstGeom>
        </p:spPr>
      </p:pic>
      <p:pic>
        <p:nvPicPr>
          <p:cNvPr id="1026" name="Picture 2" descr="Alok Abhishe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8" t="9912" r="21631" b="21867"/>
          <a:stretch/>
        </p:blipFill>
        <p:spPr bwMode="auto">
          <a:xfrm>
            <a:off x="178593" y="5408363"/>
            <a:ext cx="1231892" cy="123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miling for the picture&#10;&#10;Description generated with very high confidence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9" b="9389"/>
          <a:stretch/>
        </p:blipFill>
        <p:spPr>
          <a:xfrm>
            <a:off x="2076761" y="5422621"/>
            <a:ext cx="1231351" cy="1231351"/>
          </a:xfrm>
          <a:prstGeom prst="rect">
            <a:avLst/>
          </a:prstGeom>
        </p:spPr>
      </p:pic>
      <p:pic>
        <p:nvPicPr>
          <p:cNvPr id="10" name="Picture 9" descr="A person wearing a suit and tie&#10;&#10;Description generated with very high confidence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12442" r="22620" b="47260"/>
          <a:stretch/>
        </p:blipFill>
        <p:spPr>
          <a:xfrm>
            <a:off x="5858577" y="5412702"/>
            <a:ext cx="1213797" cy="1241270"/>
          </a:xfrm>
          <a:prstGeom prst="rect">
            <a:avLst/>
          </a:prstGeom>
        </p:spPr>
      </p:pic>
      <p:pic>
        <p:nvPicPr>
          <p:cNvPr id="18" name="Picture 17" descr="A person wearing a suit and tie&#10;&#10;Description generated with very high confidence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9" t="4378" r="19592" b="32612"/>
          <a:stretch/>
        </p:blipFill>
        <p:spPr>
          <a:xfrm>
            <a:off x="7738650" y="5408714"/>
            <a:ext cx="1236511" cy="123522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-86002" y="5099111"/>
            <a:ext cx="1761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6B6E6"/>
                </a:solidFill>
              </a:rPr>
              <a:t>ALOK ABHISHEK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10232" y="5105319"/>
            <a:ext cx="1761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6B6E6"/>
                </a:solidFill>
              </a:rPr>
              <a:t>YI-JIRR CHEN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23313" y="5099111"/>
            <a:ext cx="1761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6B6E6"/>
                </a:solidFill>
              </a:rPr>
              <a:t>NI-CHING CHUNG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09122" y="5101938"/>
            <a:ext cx="1761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56B6E6"/>
                </a:solidFill>
              </a:rPr>
              <a:t>JONATHAN KAO</a:t>
            </a:r>
          </a:p>
        </p:txBody>
      </p:sp>
    </p:spTree>
    <p:extLst>
      <p:ext uri="{BB962C8B-B14F-4D97-AF65-F5344CB8AC3E}">
        <p14:creationId xmlns:p14="http://schemas.microsoft.com/office/powerpoint/2010/main" val="40810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Analysis of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Population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  <a14:imgEffect>
                      <a14:brightnessContrast contras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08" y="1046377"/>
            <a:ext cx="4602279" cy="3393649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792461" y="975181"/>
            <a:ext cx="4173464" cy="175503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u="sng" dirty="0"/>
              <a:t>Trend Lines Model</a:t>
            </a:r>
            <a:endParaRPr lang="en-US" sz="1800" dirty="0"/>
          </a:p>
          <a:p>
            <a:r>
              <a:rPr lang="en-US" sz="1800" dirty="0"/>
              <a:t>A polynomial trend model of degree 2 is computed for average of Population 2015 given # of Art Projects. The model may be significant at </a:t>
            </a:r>
            <a:r>
              <a:rPr lang="en-US" sz="1800" b="1" dirty="0">
                <a:solidFill>
                  <a:srgbClr val="FF0000"/>
                </a:solidFill>
              </a:rPr>
              <a:t>p &lt;= 0.05</a:t>
            </a:r>
            <a:r>
              <a:rPr lang="en-US" sz="1800" dirty="0"/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/>
              <a:t>When # of art projects &lt; 10, </a:t>
            </a:r>
            <a:r>
              <a:rPr lang="en-US" altLang="en-US" sz="1800" b="1" dirty="0">
                <a:sym typeface="Wingdings" panose="05000000000000000000" pitchFamily="2" charset="2"/>
              </a:rPr>
              <a:t>arts</a:t>
            </a:r>
            <a:r>
              <a:rPr lang="en-US" sz="1800" b="1" dirty="0">
                <a:solidFill>
                  <a:srgbClr val="FF0000"/>
                </a:solidFill>
              </a:rPr>
              <a:t>↑ </a:t>
            </a:r>
            <a:r>
              <a:rPr lang="en-US" sz="1800" b="1" dirty="0"/>
              <a:t>pop</a:t>
            </a:r>
            <a:r>
              <a:rPr lang="en-US" sz="1800" b="1" dirty="0">
                <a:solidFill>
                  <a:srgbClr val="FF0000"/>
                </a:solidFill>
              </a:rPr>
              <a:t>↑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/>
              <a:t>When # of art projects &gt;10, arts</a:t>
            </a:r>
            <a:r>
              <a:rPr lang="en-US" sz="1800" b="1" dirty="0">
                <a:solidFill>
                  <a:srgbClr val="FF0000"/>
                </a:solidFill>
              </a:rPr>
              <a:t>↑ </a:t>
            </a:r>
            <a:r>
              <a:rPr lang="en-US" sz="1800" b="1" dirty="0"/>
              <a:t>pop</a:t>
            </a:r>
            <a:r>
              <a:rPr lang="en-US" sz="1800" b="1" dirty="0">
                <a:solidFill>
                  <a:srgbClr val="FF0000"/>
                </a:solidFill>
              </a:rPr>
              <a:t>↓</a:t>
            </a:r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725651" y="2959330"/>
          <a:ext cx="4325938" cy="215277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44453">
                  <a:extLst>
                    <a:ext uri="{9D8B030D-6E8A-4147-A177-3AD203B41FA5}">
                      <a16:colId xmlns:a16="http://schemas.microsoft.com/office/drawing/2014/main" xmlns="" val="4149377002"/>
                    </a:ext>
                  </a:extLst>
                </a:gridCol>
                <a:gridCol w="1981485">
                  <a:extLst>
                    <a:ext uri="{9D8B030D-6E8A-4147-A177-3AD203B41FA5}">
                      <a16:colId xmlns:a16="http://schemas.microsoft.com/office/drawing/2014/main" xmlns="" val="3833187716"/>
                    </a:ext>
                  </a:extLst>
                </a:gridCol>
              </a:tblGrid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 formula: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 # of Art Projects^2 + # of Art Projects + intercept 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994990289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modeled observations: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979238491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filtered observations: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75854436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 degrees of freedom: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512583449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Residual degrees of freedom (DF):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28170069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SSE (sum squared error):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1.9287e+08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64403832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MSE (mean squared error):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3.85741e+07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04559842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R-Squared: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0.70117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650892843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Standard error: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6210.8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003309889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p-value (significance):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0.0488157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01479773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5989" y="5136147"/>
          <a:ext cx="9051588" cy="117424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005732">
                  <a:extLst>
                    <a:ext uri="{9D8B030D-6E8A-4147-A177-3AD203B41FA5}">
                      <a16:colId xmlns:a16="http://schemas.microsoft.com/office/drawing/2014/main" xmlns="" val="1170819029"/>
                    </a:ext>
                  </a:extLst>
                </a:gridCol>
                <a:gridCol w="1005732">
                  <a:extLst>
                    <a:ext uri="{9D8B030D-6E8A-4147-A177-3AD203B41FA5}">
                      <a16:colId xmlns:a16="http://schemas.microsoft.com/office/drawing/2014/main" xmlns="" val="2034653941"/>
                    </a:ext>
                  </a:extLst>
                </a:gridCol>
                <a:gridCol w="1005732">
                  <a:extLst>
                    <a:ext uri="{9D8B030D-6E8A-4147-A177-3AD203B41FA5}">
                      <a16:colId xmlns:a16="http://schemas.microsoft.com/office/drawing/2014/main" xmlns="" val="361826150"/>
                    </a:ext>
                  </a:extLst>
                </a:gridCol>
                <a:gridCol w="282184">
                  <a:extLst>
                    <a:ext uri="{9D8B030D-6E8A-4147-A177-3AD203B41FA5}">
                      <a16:colId xmlns:a16="http://schemas.microsoft.com/office/drawing/2014/main" xmlns="" val="3397428366"/>
                    </a:ext>
                  </a:extLst>
                </a:gridCol>
                <a:gridCol w="1729280">
                  <a:extLst>
                    <a:ext uri="{9D8B030D-6E8A-4147-A177-3AD203B41FA5}">
                      <a16:colId xmlns:a16="http://schemas.microsoft.com/office/drawing/2014/main" xmlns="" val="2639663624"/>
                    </a:ext>
                  </a:extLst>
                </a:gridCol>
                <a:gridCol w="1005732">
                  <a:extLst>
                    <a:ext uri="{9D8B030D-6E8A-4147-A177-3AD203B41FA5}">
                      <a16:colId xmlns:a16="http://schemas.microsoft.com/office/drawing/2014/main" xmlns="" val="3748172969"/>
                    </a:ext>
                  </a:extLst>
                </a:gridCol>
                <a:gridCol w="1005732">
                  <a:extLst>
                    <a:ext uri="{9D8B030D-6E8A-4147-A177-3AD203B41FA5}">
                      <a16:colId xmlns:a16="http://schemas.microsoft.com/office/drawing/2014/main" xmlns="" val="1966656834"/>
                    </a:ext>
                  </a:extLst>
                </a:gridCol>
                <a:gridCol w="1005732">
                  <a:extLst>
                    <a:ext uri="{9D8B030D-6E8A-4147-A177-3AD203B41FA5}">
                      <a16:colId xmlns:a16="http://schemas.microsoft.com/office/drawing/2014/main" xmlns="" val="2632585663"/>
                    </a:ext>
                  </a:extLst>
                </a:gridCol>
                <a:gridCol w="1005732">
                  <a:extLst>
                    <a:ext uri="{9D8B030D-6E8A-4147-A177-3AD203B41FA5}">
                      <a16:colId xmlns:a16="http://schemas.microsoft.com/office/drawing/2014/main" xmlns="" val="274606630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Panes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Line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Coefficients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8859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Row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Column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p-value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DF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Term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StdErr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t-value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p-value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752810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Population 2015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 of Art Projects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0.0488157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 of Art Projects^2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-219.138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66.7694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-3.28202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0.0219056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43732792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# of Art Projects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4624.53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1563.2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2.95837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0.0315782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863052117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intercept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33105.4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5614.11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5.89683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0.0019949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913062238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65" y="4727902"/>
            <a:ext cx="236058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0" marR="0">
              <a:lnSpc>
                <a:spcPct val="107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b="1" dirty="0">
                <a:ea typeface="Times New Roman" panose="02020603050405020304" pitchFamily="18" charset="0"/>
                <a:cs typeface="Mangal"/>
              </a:rPr>
              <a:t>Individual trend lines:</a:t>
            </a:r>
            <a:endParaRPr lang="en-US" sz="1600" dirty="0">
              <a:effectLst/>
              <a:ea typeface="Calibri" panose="020F0502020204030204" pitchFamily="34" charset="0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421002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982" y="178337"/>
            <a:ext cx="8989309" cy="66814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Analysis of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Average of Total Household Income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88" y="1007016"/>
            <a:ext cx="4722829" cy="354177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31906" y="1007017"/>
            <a:ext cx="4050724" cy="126042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b="1" u="sng" dirty="0"/>
              <a:t>Trend Lines Model</a:t>
            </a:r>
            <a:endParaRPr lang="en-US" sz="1800" dirty="0"/>
          </a:p>
          <a:p>
            <a:r>
              <a:rPr lang="en-US" sz="1800" dirty="0"/>
              <a:t>A polynomial trend model of degree 2 is computed for average of Total Household Income 2015 given # of Art Projects.</a:t>
            </a:r>
            <a:r>
              <a:rPr lang="en-US" altLang="en-US" sz="1800" b="1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 p &lt;= 0.05</a:t>
            </a:r>
            <a:endParaRPr lang="en-US" sz="18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/>
              <a:t>When # of art projects &lt; 4, </a:t>
            </a:r>
            <a:r>
              <a:rPr lang="en-US" altLang="en-US" sz="1800" b="1" dirty="0">
                <a:sym typeface="Wingdings" panose="05000000000000000000" pitchFamily="2" charset="2"/>
              </a:rPr>
              <a:t>arts</a:t>
            </a:r>
            <a:r>
              <a:rPr lang="en-US" sz="1800" b="1" dirty="0">
                <a:solidFill>
                  <a:srgbClr val="FF0000"/>
                </a:solidFill>
              </a:rPr>
              <a:t>↑ </a:t>
            </a:r>
            <a:r>
              <a:rPr lang="en-US" altLang="zh-TW" sz="1800" b="1" dirty="0"/>
              <a:t>THI</a:t>
            </a:r>
            <a:r>
              <a:rPr lang="en-US" sz="1800" b="1" dirty="0">
                <a:solidFill>
                  <a:srgbClr val="FF0000"/>
                </a:solidFill>
              </a:rPr>
              <a:t>↑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/>
              <a:t>When # of art projects &gt;4, arts</a:t>
            </a:r>
            <a:r>
              <a:rPr lang="en-US" sz="1800" b="1" dirty="0">
                <a:solidFill>
                  <a:srgbClr val="FF0000"/>
                </a:solidFill>
              </a:rPr>
              <a:t>↑</a:t>
            </a:r>
            <a:r>
              <a:rPr lang="en-US" sz="1800" b="1" dirty="0"/>
              <a:t> </a:t>
            </a:r>
            <a:r>
              <a:rPr lang="en-US" altLang="zh-TW" sz="1800" b="1" dirty="0"/>
              <a:t>THI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↓</a:t>
            </a:r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5079041" y="2399697"/>
          <a:ext cx="3916741" cy="23484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97004">
                  <a:extLst>
                    <a:ext uri="{9D8B030D-6E8A-4147-A177-3AD203B41FA5}">
                      <a16:colId xmlns:a16="http://schemas.microsoft.com/office/drawing/2014/main" xmlns="" val="720104318"/>
                    </a:ext>
                  </a:extLst>
                </a:gridCol>
                <a:gridCol w="1719737">
                  <a:extLst>
                    <a:ext uri="{9D8B030D-6E8A-4147-A177-3AD203B41FA5}">
                      <a16:colId xmlns:a16="http://schemas.microsoft.com/office/drawing/2014/main" xmlns="" val="4283299045"/>
                    </a:ext>
                  </a:extLst>
                </a:gridCol>
              </a:tblGrid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 formula: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 # of Art Projects^2 + # of Art Projects + intercept 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714288128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modeled observations: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898826393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filtered observations: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0727915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 degrees of freedom: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69542447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Residual degrees of freedom (DF):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26921035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SSE (sum squared error):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1.91959e+17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4111289879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 (mean squared error):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3.83917e+16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56954579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R-Squared: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0.64375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47379549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Standard error: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1.95938e+08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331039406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p-value (significance):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0.075751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645782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8702" y="4935476"/>
          <a:ext cx="8989308" cy="123952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212197">
                  <a:extLst>
                    <a:ext uri="{9D8B030D-6E8A-4147-A177-3AD203B41FA5}">
                      <a16:colId xmlns:a16="http://schemas.microsoft.com/office/drawing/2014/main" xmlns="" val="662945580"/>
                    </a:ext>
                  </a:extLst>
                </a:gridCol>
                <a:gridCol w="785427">
                  <a:extLst>
                    <a:ext uri="{9D8B030D-6E8A-4147-A177-3AD203B41FA5}">
                      <a16:colId xmlns:a16="http://schemas.microsoft.com/office/drawing/2014/main" xmlns="" val="1367596761"/>
                    </a:ext>
                  </a:extLst>
                </a:gridCol>
                <a:gridCol w="998812">
                  <a:extLst>
                    <a:ext uri="{9D8B030D-6E8A-4147-A177-3AD203B41FA5}">
                      <a16:colId xmlns:a16="http://schemas.microsoft.com/office/drawing/2014/main" xmlns="" val="273192642"/>
                    </a:ext>
                  </a:extLst>
                </a:gridCol>
                <a:gridCol w="388922">
                  <a:extLst>
                    <a:ext uri="{9D8B030D-6E8A-4147-A177-3AD203B41FA5}">
                      <a16:colId xmlns:a16="http://schemas.microsoft.com/office/drawing/2014/main" xmlns="" val="454321097"/>
                    </a:ext>
                  </a:extLst>
                </a:gridCol>
                <a:gridCol w="1608702">
                  <a:extLst>
                    <a:ext uri="{9D8B030D-6E8A-4147-A177-3AD203B41FA5}">
                      <a16:colId xmlns:a16="http://schemas.microsoft.com/office/drawing/2014/main" xmlns="" val="681443749"/>
                    </a:ext>
                  </a:extLst>
                </a:gridCol>
                <a:gridCol w="998812">
                  <a:extLst>
                    <a:ext uri="{9D8B030D-6E8A-4147-A177-3AD203B41FA5}">
                      <a16:colId xmlns:a16="http://schemas.microsoft.com/office/drawing/2014/main" xmlns="" val="3693260631"/>
                    </a:ext>
                  </a:extLst>
                </a:gridCol>
                <a:gridCol w="998812">
                  <a:extLst>
                    <a:ext uri="{9D8B030D-6E8A-4147-A177-3AD203B41FA5}">
                      <a16:colId xmlns:a16="http://schemas.microsoft.com/office/drawing/2014/main" xmlns="" val="1632507344"/>
                    </a:ext>
                  </a:extLst>
                </a:gridCol>
                <a:gridCol w="998812">
                  <a:extLst>
                    <a:ext uri="{9D8B030D-6E8A-4147-A177-3AD203B41FA5}">
                      <a16:colId xmlns:a16="http://schemas.microsoft.com/office/drawing/2014/main" xmlns="" val="3132909434"/>
                    </a:ext>
                  </a:extLst>
                </a:gridCol>
                <a:gridCol w="998812">
                  <a:extLst>
                    <a:ext uri="{9D8B030D-6E8A-4147-A177-3AD203B41FA5}">
                      <a16:colId xmlns:a16="http://schemas.microsoft.com/office/drawing/2014/main" xmlns="" val="4269616034"/>
                    </a:ext>
                  </a:extLst>
                </a:gridCol>
              </a:tblGrid>
              <a:tr h="13589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Panes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Line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Coefficients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029049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Row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Column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p-value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DF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Term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err="1">
                          <a:effectLst/>
                        </a:rPr>
                        <a:t>StdErr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t-value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p-value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924566744"/>
                  </a:ext>
                </a:extLst>
              </a:tr>
              <a:tr h="2673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Total Household Income 2015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 of Art Projects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0.075751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 of Art Projects^2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-3.63471e+07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1.51169e+07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-2.40439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0.0612871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378248390"/>
                  </a:ext>
                </a:extLst>
              </a:tr>
              <a:tr h="260985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 of Art Projects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2.72585e+08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1.39371e+08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1.95582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0.107863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1657727857"/>
                  </a:ext>
                </a:extLst>
              </a:tr>
              <a:tr h="13589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intercept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8.84884e+08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2.73362e+08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3.23704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0.0230248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518236749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65" y="4548792"/>
            <a:ext cx="236058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0" marR="0">
              <a:lnSpc>
                <a:spcPct val="107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b="1" dirty="0">
                <a:ea typeface="Times New Roman" panose="02020603050405020304" pitchFamily="18" charset="0"/>
                <a:cs typeface="Mangal"/>
              </a:rPr>
              <a:t>Individual trend lines:</a:t>
            </a:r>
            <a:endParaRPr lang="en-US" sz="1600" dirty="0">
              <a:effectLst/>
              <a:ea typeface="Calibri" panose="020F0502020204030204" pitchFamily="34" charset="0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415954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Analysis of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Per Capita Household Income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691" y="1021288"/>
            <a:ext cx="4549284" cy="350571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93959" y="958378"/>
            <a:ext cx="4156364" cy="20928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95250" marR="0"/>
            <a:r>
              <a:rPr lang="en-US" b="1" u="sng" dirty="0">
                <a:latin typeface="Calibri" panose="020F0502020204030204" pitchFamily="34" charset="0"/>
                <a:ea typeface="新細明體" panose="02020500000000000000" pitchFamily="18" charset="-120"/>
              </a:rPr>
              <a:t>Trend Lines Model</a:t>
            </a:r>
            <a:endParaRPr lang="en-US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381000" marR="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新細明體" panose="02020500000000000000" pitchFamily="18" charset="-120"/>
              </a:rPr>
              <a:t>A polynomial trend model of degree 2 is computed for average of Per Capita Household Income 2015 given # of Art Projects. The model may be significant at 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p &lt;= 0.05.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/>
              <a:t>When # of art projects &lt; 13, </a:t>
            </a:r>
            <a:r>
              <a:rPr lang="en-US" altLang="en-US" sz="1600" b="1" dirty="0">
                <a:sym typeface="Wingdings" panose="05000000000000000000" pitchFamily="2" charset="2"/>
              </a:rPr>
              <a:t>arts</a:t>
            </a:r>
            <a:r>
              <a:rPr lang="en-US" sz="1600" b="1" dirty="0">
                <a:solidFill>
                  <a:srgbClr val="FF0000"/>
                </a:solidFill>
              </a:rPr>
              <a:t>↑ </a:t>
            </a:r>
            <a:r>
              <a:rPr lang="en-US" sz="1600" b="1" dirty="0"/>
              <a:t>PCHI</a:t>
            </a:r>
            <a:r>
              <a:rPr lang="en-US" sz="1600" b="1" dirty="0">
                <a:solidFill>
                  <a:srgbClr val="FF0000"/>
                </a:solidFill>
              </a:rPr>
              <a:t> ↓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/>
              <a:t>When # of art projects &gt;13, arts</a:t>
            </a:r>
            <a:r>
              <a:rPr lang="en-US" sz="1600" b="1" dirty="0">
                <a:solidFill>
                  <a:srgbClr val="FF0000"/>
                </a:solidFill>
              </a:rPr>
              <a:t>↑ </a:t>
            </a:r>
            <a:r>
              <a:rPr lang="en-US" sz="1600" b="1" dirty="0"/>
              <a:t>PCHI</a:t>
            </a:r>
            <a:r>
              <a:rPr lang="en-US" sz="1600" b="1" dirty="0">
                <a:solidFill>
                  <a:srgbClr val="FF0000"/>
                </a:solidFill>
              </a:rPr>
              <a:t> ↑</a:t>
            </a:r>
            <a:endParaRPr lang="en-US" sz="16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798243" y="3153895"/>
          <a:ext cx="4170932" cy="20116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94409">
                  <a:extLst>
                    <a:ext uri="{9D8B030D-6E8A-4147-A177-3AD203B41FA5}">
                      <a16:colId xmlns:a16="http://schemas.microsoft.com/office/drawing/2014/main" xmlns="" val="415483235"/>
                    </a:ext>
                  </a:extLst>
                </a:gridCol>
                <a:gridCol w="1776523">
                  <a:extLst>
                    <a:ext uri="{9D8B030D-6E8A-4147-A177-3AD203B41FA5}">
                      <a16:colId xmlns:a16="http://schemas.microsoft.com/office/drawing/2014/main" xmlns="" val="23820814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Model formula: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( # of Art Projects^2 + # of Art Projects + intercept )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806122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Number of modeled observations: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878060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Number of filtered observations: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263819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Model degrees of freedom: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304449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Residual degrees of freedom (DF):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761518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SSE (sum squared error):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2.37187e+08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2517326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MSE (mean squared error):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3.95311e+07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59537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R-Squared: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0.725078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615386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Standard error: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6287.38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218355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p-value (significance):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0.0207792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965825241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54691" y="5201854"/>
          <a:ext cx="8687647" cy="10972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98835">
                  <a:extLst>
                    <a:ext uri="{9D8B030D-6E8A-4147-A177-3AD203B41FA5}">
                      <a16:colId xmlns:a16="http://schemas.microsoft.com/office/drawing/2014/main" xmlns="" val="3001227196"/>
                    </a:ext>
                  </a:extLst>
                </a:gridCol>
                <a:gridCol w="731754">
                  <a:extLst>
                    <a:ext uri="{9D8B030D-6E8A-4147-A177-3AD203B41FA5}">
                      <a16:colId xmlns:a16="http://schemas.microsoft.com/office/drawing/2014/main" xmlns="" val="857138433"/>
                    </a:ext>
                  </a:extLst>
                </a:gridCol>
                <a:gridCol w="965294">
                  <a:extLst>
                    <a:ext uri="{9D8B030D-6E8A-4147-A177-3AD203B41FA5}">
                      <a16:colId xmlns:a16="http://schemas.microsoft.com/office/drawing/2014/main" xmlns="" val="3034352344"/>
                    </a:ext>
                  </a:extLst>
                </a:gridCol>
                <a:gridCol w="677922">
                  <a:extLst>
                    <a:ext uri="{9D8B030D-6E8A-4147-A177-3AD203B41FA5}">
                      <a16:colId xmlns:a16="http://schemas.microsoft.com/office/drawing/2014/main" xmlns="" val="1813613097"/>
                    </a:ext>
                  </a:extLst>
                </a:gridCol>
                <a:gridCol w="1252666">
                  <a:extLst>
                    <a:ext uri="{9D8B030D-6E8A-4147-A177-3AD203B41FA5}">
                      <a16:colId xmlns:a16="http://schemas.microsoft.com/office/drawing/2014/main" xmlns="" val="2717260844"/>
                    </a:ext>
                  </a:extLst>
                </a:gridCol>
                <a:gridCol w="965294">
                  <a:extLst>
                    <a:ext uri="{9D8B030D-6E8A-4147-A177-3AD203B41FA5}">
                      <a16:colId xmlns:a16="http://schemas.microsoft.com/office/drawing/2014/main" xmlns="" val="2463672577"/>
                    </a:ext>
                  </a:extLst>
                </a:gridCol>
                <a:gridCol w="965294">
                  <a:extLst>
                    <a:ext uri="{9D8B030D-6E8A-4147-A177-3AD203B41FA5}">
                      <a16:colId xmlns:a16="http://schemas.microsoft.com/office/drawing/2014/main" xmlns="" val="2376955406"/>
                    </a:ext>
                  </a:extLst>
                </a:gridCol>
                <a:gridCol w="965294">
                  <a:extLst>
                    <a:ext uri="{9D8B030D-6E8A-4147-A177-3AD203B41FA5}">
                      <a16:colId xmlns:a16="http://schemas.microsoft.com/office/drawing/2014/main" xmlns="" val="3063204873"/>
                    </a:ext>
                  </a:extLst>
                </a:gridCol>
                <a:gridCol w="965294">
                  <a:extLst>
                    <a:ext uri="{9D8B030D-6E8A-4147-A177-3AD203B41FA5}">
                      <a16:colId xmlns:a16="http://schemas.microsoft.com/office/drawing/2014/main" xmlns="" val="2812024883"/>
                    </a:ext>
                  </a:extLst>
                </a:gridCol>
              </a:tblGrid>
              <a:tr h="116603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Panes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83127" marR="831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Line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83127" marR="831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Coefficients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83127" marR="831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2006584"/>
                  </a:ext>
                </a:extLst>
              </a:tr>
              <a:tr h="1166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Row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Column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p-value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DF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Term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 err="1">
                          <a:effectLst/>
                        </a:rPr>
                        <a:t>StdErr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t-value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p-value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extLst>
                  <a:ext uri="{0D108BD9-81ED-4DB2-BD59-A6C34878D82A}">
                    <a16:rowId xmlns:a16="http://schemas.microsoft.com/office/drawing/2014/main" xmlns="" val="1180194823"/>
                  </a:ext>
                </a:extLst>
              </a:tr>
              <a:tr h="23320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Per Capita Household Income 2015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# of Art Projects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0.0207792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# of Art Projects^2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206.714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64.3741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3.21114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0.0183408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extLst>
                  <a:ext uri="{0D108BD9-81ED-4DB2-BD59-A6C34878D82A}">
                    <a16:rowId xmlns:a16="http://schemas.microsoft.com/office/drawing/2014/main" xmlns="" val="2456743863"/>
                  </a:ext>
                </a:extLst>
              </a:tr>
              <a:tr h="116603">
                <a:tc gridSpan="4">
                  <a:txBody>
                    <a:bodyPr/>
                    <a:lstStyle/>
                    <a:p>
                      <a:endParaRPr lang="en-US" sz="12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3127" marR="831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# of Art Projects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-5586.75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1513.7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-3.69078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0.0101992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extLst>
                  <a:ext uri="{0D108BD9-81ED-4DB2-BD59-A6C34878D82A}">
                    <a16:rowId xmlns:a16="http://schemas.microsoft.com/office/drawing/2014/main" xmlns="" val="2594804511"/>
                  </a:ext>
                </a:extLst>
              </a:tr>
              <a:tr h="116603">
                <a:tc gridSpan="4">
                  <a:txBody>
                    <a:bodyPr/>
                    <a:lstStyle/>
                    <a:p>
                      <a:endParaRPr lang="en-US" sz="12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83127" marR="831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intercept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46312.9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5644.03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8.20565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0.0001767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0405" marT="0" marB="0" anchor="ctr"/>
                </a:tc>
                <a:extLst>
                  <a:ext uri="{0D108BD9-81ED-4DB2-BD59-A6C34878D82A}">
                    <a16:rowId xmlns:a16="http://schemas.microsoft.com/office/drawing/2014/main" xmlns="" val="2238130975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8852" y="4777389"/>
            <a:ext cx="2360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0" marR="0">
              <a:spcBef>
                <a:spcPts val="90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新細明體" panose="02020500000000000000" pitchFamily="18" charset="-120"/>
              </a:rPr>
              <a:t>Individual trend lines:</a:t>
            </a:r>
            <a:endParaRPr lang="en-US" dirty="0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944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</a:extLst>
          </a:blip>
          <a:srcRect l="1486" t="35017" r="75464" b="7068"/>
          <a:stretch/>
        </p:blipFill>
        <p:spPr>
          <a:xfrm>
            <a:off x="-156294" y="971104"/>
            <a:ext cx="4945107" cy="373087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Analysis of 2015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Number Of High School Graduate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3965" y="4727902"/>
            <a:ext cx="236058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0" marR="0">
              <a:lnSpc>
                <a:spcPct val="107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b="1" dirty="0">
                <a:ea typeface="Times New Roman" panose="02020603050405020304" pitchFamily="18" charset="0"/>
                <a:cs typeface="Mangal"/>
              </a:rPr>
              <a:t>Individual trend lines:</a:t>
            </a:r>
            <a:endParaRPr lang="en-US" sz="1600" dirty="0">
              <a:effectLst/>
              <a:ea typeface="Calibri" panose="020F0502020204030204" pitchFamily="34" charset="0"/>
              <a:cs typeface="Mangal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005634" y="2929593"/>
          <a:ext cx="4015819" cy="20116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234153">
                  <a:extLst>
                    <a:ext uri="{9D8B030D-6E8A-4147-A177-3AD203B41FA5}">
                      <a16:colId xmlns:a16="http://schemas.microsoft.com/office/drawing/2014/main" xmlns="" val="4227169769"/>
                    </a:ext>
                  </a:extLst>
                </a:gridCol>
                <a:gridCol w="1781666">
                  <a:extLst>
                    <a:ext uri="{9D8B030D-6E8A-4147-A177-3AD203B41FA5}">
                      <a16:colId xmlns:a16="http://schemas.microsoft.com/office/drawing/2014/main" xmlns="" val="162286484"/>
                    </a:ext>
                  </a:extLst>
                </a:gridCol>
              </a:tblGrid>
              <a:tr h="3073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 formula: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 # of Art Projects^2 + # of Art Projects + intercept 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183892543"/>
                  </a:ext>
                </a:extLst>
              </a:tr>
              <a:tr h="1536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modeled observations: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70755237"/>
                  </a:ext>
                </a:extLst>
              </a:tr>
              <a:tr h="1536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Number of filtered observations: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555912511"/>
                  </a:ext>
                </a:extLst>
              </a:tr>
              <a:tr h="1536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 degrees of freedom: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868517089"/>
                  </a:ext>
                </a:extLst>
              </a:tr>
              <a:tr h="1536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Residual degrees of freedom (DF):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778722041"/>
                  </a:ext>
                </a:extLst>
              </a:tr>
              <a:tr h="1536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SSE (sum squared error):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6.10937e+06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638308454"/>
                  </a:ext>
                </a:extLst>
              </a:tr>
              <a:tr h="1536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 (mean squared error):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1.01823e+06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273536905"/>
                  </a:ext>
                </a:extLst>
              </a:tr>
              <a:tr h="1536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R-Squared: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0.774218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4197116451"/>
                  </a:ext>
                </a:extLst>
              </a:tr>
              <a:tr h="1536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Standard error: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1009.07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840941923"/>
                  </a:ext>
                </a:extLst>
              </a:tr>
              <a:tr h="1536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p-value (significance):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0.0115097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17927369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35839" y="5227365"/>
          <a:ext cx="8904465" cy="10972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55636">
                  <a:extLst>
                    <a:ext uri="{9D8B030D-6E8A-4147-A177-3AD203B41FA5}">
                      <a16:colId xmlns:a16="http://schemas.microsoft.com/office/drawing/2014/main" xmlns="" val="3219119938"/>
                    </a:ext>
                  </a:extLst>
                </a:gridCol>
                <a:gridCol w="1046375">
                  <a:extLst>
                    <a:ext uri="{9D8B030D-6E8A-4147-A177-3AD203B41FA5}">
                      <a16:colId xmlns:a16="http://schemas.microsoft.com/office/drawing/2014/main" xmlns="" val="997391906"/>
                    </a:ext>
                  </a:extLst>
                </a:gridCol>
                <a:gridCol w="766144">
                  <a:extLst>
                    <a:ext uri="{9D8B030D-6E8A-4147-A177-3AD203B41FA5}">
                      <a16:colId xmlns:a16="http://schemas.microsoft.com/office/drawing/2014/main" xmlns="" val="392158005"/>
                    </a:ext>
                  </a:extLst>
                </a:gridCol>
                <a:gridCol w="657303">
                  <a:extLst>
                    <a:ext uri="{9D8B030D-6E8A-4147-A177-3AD203B41FA5}">
                      <a16:colId xmlns:a16="http://schemas.microsoft.com/office/drawing/2014/main" xmlns="" val="3740995316"/>
                    </a:ext>
                  </a:extLst>
                </a:gridCol>
                <a:gridCol w="1321467">
                  <a:extLst>
                    <a:ext uri="{9D8B030D-6E8A-4147-A177-3AD203B41FA5}">
                      <a16:colId xmlns:a16="http://schemas.microsoft.com/office/drawing/2014/main" xmlns="" val="1323761981"/>
                    </a:ext>
                  </a:extLst>
                </a:gridCol>
                <a:gridCol w="989385">
                  <a:extLst>
                    <a:ext uri="{9D8B030D-6E8A-4147-A177-3AD203B41FA5}">
                      <a16:colId xmlns:a16="http://schemas.microsoft.com/office/drawing/2014/main" xmlns="" val="3579317534"/>
                    </a:ext>
                  </a:extLst>
                </a:gridCol>
                <a:gridCol w="989385">
                  <a:extLst>
                    <a:ext uri="{9D8B030D-6E8A-4147-A177-3AD203B41FA5}">
                      <a16:colId xmlns:a16="http://schemas.microsoft.com/office/drawing/2014/main" xmlns="" val="317517771"/>
                    </a:ext>
                  </a:extLst>
                </a:gridCol>
                <a:gridCol w="989385">
                  <a:extLst>
                    <a:ext uri="{9D8B030D-6E8A-4147-A177-3AD203B41FA5}">
                      <a16:colId xmlns:a16="http://schemas.microsoft.com/office/drawing/2014/main" xmlns="" val="2848142409"/>
                    </a:ext>
                  </a:extLst>
                </a:gridCol>
                <a:gridCol w="989385">
                  <a:extLst>
                    <a:ext uri="{9D8B030D-6E8A-4147-A177-3AD203B41FA5}">
                      <a16:colId xmlns:a16="http://schemas.microsoft.com/office/drawing/2014/main" xmlns="" val="40787794"/>
                    </a:ext>
                  </a:extLst>
                </a:gridCol>
              </a:tblGrid>
              <a:tr h="169926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Panes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Line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Coefficients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6938437"/>
                  </a:ext>
                </a:extLst>
              </a:tr>
              <a:tr h="1699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Row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Column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p-value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DF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Term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StdErr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t-value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p-value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163274598"/>
                  </a:ext>
                </a:extLst>
              </a:tr>
              <a:tr h="33985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 Educated High School 2015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 of Art Projects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</a:rPr>
                        <a:t>0.0115097</a:t>
                      </a:r>
                      <a:endParaRPr lang="en-US" sz="12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# of Art Projects^2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-32.0296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8.15166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-3.92921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0.0077197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189026854"/>
                  </a:ext>
                </a:extLst>
              </a:tr>
              <a:tr h="169926">
                <a:tc gridSpan="4">
                  <a:txBody>
                    <a:bodyPr/>
                    <a:lstStyle/>
                    <a:p>
                      <a:endParaRPr lang="en-US" sz="12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 of Art Projects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746.794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217.958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3.42632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0.0140343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407654043"/>
                  </a:ext>
                </a:extLst>
              </a:tr>
              <a:tr h="169926">
                <a:tc gridSpan="4">
                  <a:txBody>
                    <a:bodyPr/>
                    <a:lstStyle/>
                    <a:p>
                      <a:endParaRPr lang="en-US" sz="12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intercept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3916.81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843.081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4.64583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0.003519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729495951"/>
                  </a:ext>
                </a:extLst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571997" y="1222823"/>
            <a:ext cx="4468307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Trend Lines Model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A polynomial trend model of degree 2 is computed for average of # Educated High School 2015 given # of Art Projects. The model may be significant at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p &lt;= 0.05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</a:rPr>
              <a:t>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/>
              <a:t>When # of art projects &lt; 11, </a:t>
            </a:r>
            <a:r>
              <a:rPr lang="en-US" altLang="en-US" sz="1400" b="1" dirty="0">
                <a:sym typeface="Wingdings" panose="05000000000000000000" pitchFamily="2" charset="2"/>
              </a:rPr>
              <a:t>arts</a:t>
            </a:r>
            <a:r>
              <a:rPr lang="en-US" sz="1400" b="1" dirty="0">
                <a:solidFill>
                  <a:srgbClr val="FF0000"/>
                </a:solidFill>
              </a:rPr>
              <a:t>↑ </a:t>
            </a:r>
            <a:r>
              <a:rPr lang="en-US" sz="1400" b="1" dirty="0"/>
              <a:t>graduate</a:t>
            </a:r>
            <a:r>
              <a:rPr lang="en-US" sz="1400" b="1" dirty="0">
                <a:solidFill>
                  <a:srgbClr val="FF0000"/>
                </a:solidFill>
              </a:rPr>
              <a:t>↑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/>
              <a:t>When # of art projects &gt;11, arts</a:t>
            </a:r>
            <a:r>
              <a:rPr lang="en-US" sz="1400" b="1" dirty="0">
                <a:solidFill>
                  <a:srgbClr val="FF0000"/>
                </a:solidFill>
              </a:rPr>
              <a:t>↑ </a:t>
            </a:r>
            <a:r>
              <a:rPr lang="en-US" sz="1400" b="1" dirty="0"/>
              <a:t>graduate </a:t>
            </a:r>
            <a:r>
              <a:rPr lang="en-US" sz="1400" b="1" dirty="0">
                <a:solidFill>
                  <a:srgbClr val="FF0000"/>
                </a:solidFill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215440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35950" y="1207403"/>
            <a:ext cx="4242061" cy="138647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Trend Lines Model</a:t>
            </a:r>
            <a:endParaRPr lang="en-US" sz="1800" dirty="0"/>
          </a:p>
          <a:p>
            <a:r>
              <a:rPr lang="en-US" sz="1600" dirty="0"/>
              <a:t>A linear trend model is computed for average of % Unemployment 2014 given # of Art Projects.  The model may be significant at </a:t>
            </a:r>
            <a:r>
              <a:rPr lang="en-US" sz="1600" b="1" dirty="0">
                <a:solidFill>
                  <a:srgbClr val="FF0000"/>
                </a:solidFill>
              </a:rPr>
              <a:t>p &lt;= 0.05.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4691" y="178337"/>
            <a:ext cx="7734940" cy="66814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Analysis of 2014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Average of % Unemployment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954476" y="2907661"/>
          <a:ext cx="4015819" cy="20116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09568">
                  <a:extLst>
                    <a:ext uri="{9D8B030D-6E8A-4147-A177-3AD203B41FA5}">
                      <a16:colId xmlns:a16="http://schemas.microsoft.com/office/drawing/2014/main" xmlns="" val="559749972"/>
                    </a:ext>
                  </a:extLst>
                </a:gridCol>
                <a:gridCol w="1706251">
                  <a:extLst>
                    <a:ext uri="{9D8B030D-6E8A-4147-A177-3AD203B41FA5}">
                      <a16:colId xmlns:a16="http://schemas.microsoft.com/office/drawing/2014/main" xmlns="" val="19414076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Model formula: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 # of Art Projects + intercept )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25528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Number of modeled observations: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329764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Number of filtered observations: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2452373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Model degrees of freedom: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246947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Residual degrees of freedom (DF):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897995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SSE (sum squared error):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0.0008319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3324473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MSE (mean squared error):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0.0001188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2523355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R-Squared: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0.702365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212116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Standard error: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0.0109014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2795534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p-value (significance):</a:t>
                      </a: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0.0047834</a:t>
                      </a: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478203899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4691" y="5176746"/>
          <a:ext cx="8704724" cy="9144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967191">
                  <a:extLst>
                    <a:ext uri="{9D8B030D-6E8A-4147-A177-3AD203B41FA5}">
                      <a16:colId xmlns:a16="http://schemas.microsoft.com/office/drawing/2014/main" xmlns="" val="719792143"/>
                    </a:ext>
                  </a:extLst>
                </a:gridCol>
                <a:gridCol w="967191">
                  <a:extLst>
                    <a:ext uri="{9D8B030D-6E8A-4147-A177-3AD203B41FA5}">
                      <a16:colId xmlns:a16="http://schemas.microsoft.com/office/drawing/2014/main" xmlns="" val="3966474821"/>
                    </a:ext>
                  </a:extLst>
                </a:gridCol>
                <a:gridCol w="967191">
                  <a:extLst>
                    <a:ext uri="{9D8B030D-6E8A-4147-A177-3AD203B41FA5}">
                      <a16:colId xmlns:a16="http://schemas.microsoft.com/office/drawing/2014/main" xmlns="" val="438708646"/>
                    </a:ext>
                  </a:extLst>
                </a:gridCol>
                <a:gridCol w="651944">
                  <a:extLst>
                    <a:ext uri="{9D8B030D-6E8A-4147-A177-3AD203B41FA5}">
                      <a16:colId xmlns:a16="http://schemas.microsoft.com/office/drawing/2014/main" xmlns="" val="2920267796"/>
                    </a:ext>
                  </a:extLst>
                </a:gridCol>
                <a:gridCol w="1470919">
                  <a:extLst>
                    <a:ext uri="{9D8B030D-6E8A-4147-A177-3AD203B41FA5}">
                      <a16:colId xmlns:a16="http://schemas.microsoft.com/office/drawing/2014/main" xmlns="" val="4284864693"/>
                    </a:ext>
                  </a:extLst>
                </a:gridCol>
                <a:gridCol w="920072">
                  <a:extLst>
                    <a:ext uri="{9D8B030D-6E8A-4147-A177-3AD203B41FA5}">
                      <a16:colId xmlns:a16="http://schemas.microsoft.com/office/drawing/2014/main" xmlns="" val="4119581252"/>
                    </a:ext>
                  </a:extLst>
                </a:gridCol>
                <a:gridCol w="920072">
                  <a:extLst>
                    <a:ext uri="{9D8B030D-6E8A-4147-A177-3AD203B41FA5}">
                      <a16:colId xmlns:a16="http://schemas.microsoft.com/office/drawing/2014/main" xmlns="" val="46855755"/>
                    </a:ext>
                  </a:extLst>
                </a:gridCol>
                <a:gridCol w="920072">
                  <a:extLst>
                    <a:ext uri="{9D8B030D-6E8A-4147-A177-3AD203B41FA5}">
                      <a16:colId xmlns:a16="http://schemas.microsoft.com/office/drawing/2014/main" xmlns="" val="4259245895"/>
                    </a:ext>
                  </a:extLst>
                </a:gridCol>
                <a:gridCol w="920072">
                  <a:extLst>
                    <a:ext uri="{9D8B030D-6E8A-4147-A177-3AD203B41FA5}">
                      <a16:colId xmlns:a16="http://schemas.microsoft.com/office/drawing/2014/main" xmlns="" val="352964532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Panes</a:t>
                      </a: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Line</a:t>
                      </a: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Coefficients</a:t>
                      </a: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6947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Row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Column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DF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Term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StdErr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1998003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% Unemployment 2014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# of Art Projects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0.0047834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# of Art Projects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-0.0018125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0.000446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-4.06432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0.0047834</a:t>
                      </a: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187048697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en-US" sz="1200" b="1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intercept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0.134792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0.0051623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26.1107</a:t>
                      </a: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&lt; 0.0001</a:t>
                      </a: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9000281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65" y="4746757"/>
            <a:ext cx="236058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0" marR="0">
              <a:lnSpc>
                <a:spcPct val="107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b="1" dirty="0">
                <a:ea typeface="Times New Roman" panose="02020603050405020304" pitchFamily="18" charset="0"/>
                <a:cs typeface="Mangal"/>
              </a:rPr>
              <a:t>Individual trend lines:</a:t>
            </a:r>
            <a:endParaRPr lang="en-US" sz="1600" dirty="0">
              <a:effectLst/>
              <a:ea typeface="Calibri" panose="020F0502020204030204" pitchFamily="34" charset="0"/>
              <a:cs typeface="Mangal"/>
            </a:endParaRPr>
          </a:p>
        </p:txBody>
      </p:sp>
      <p:pic>
        <p:nvPicPr>
          <p:cNvPr id="6" name="Picture 5" descr="A close up of a map&#10;&#10;Description generated with high confidence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0" y="977943"/>
            <a:ext cx="4464443" cy="36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Analysis of 2015</a:t>
            </a:r>
            <a:br>
              <a:rPr lang="en-US" sz="2200" dirty="0"/>
            </a:br>
            <a:r>
              <a:rPr lang="en-US" dirty="0"/>
              <a:t>Number Of Unemployed People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</a:extLst>
          </a:blip>
          <a:srcRect l="56186" t="25487" r="18659" b="7251"/>
          <a:stretch/>
        </p:blipFill>
        <p:spPr>
          <a:xfrm>
            <a:off x="0" y="1051149"/>
            <a:ext cx="4619134" cy="364101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4798243" y="3014859"/>
          <a:ext cx="4242060" cy="20116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394408">
                  <a:extLst>
                    <a:ext uri="{9D8B030D-6E8A-4147-A177-3AD203B41FA5}">
                      <a16:colId xmlns:a16="http://schemas.microsoft.com/office/drawing/2014/main" xmlns="" val="1143631315"/>
                    </a:ext>
                  </a:extLst>
                </a:gridCol>
                <a:gridCol w="1847652">
                  <a:extLst>
                    <a:ext uri="{9D8B030D-6E8A-4147-A177-3AD203B41FA5}">
                      <a16:colId xmlns:a16="http://schemas.microsoft.com/office/drawing/2014/main" xmlns="" val="4158000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Model formula: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( # of Art Projects^2 + # of Art Projects + intercept )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81398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Number of modeled observations: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28647621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Number of filtered observations: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729175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Model degrees of freedom: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555347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Residual degrees of freedom (DF):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931011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SSE (sum squared error):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415658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934950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MSE (mean squared error):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83131.7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3455315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R-Squared: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0.146595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18546870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Standard error: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288.326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2488262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p-value (significance):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0.672803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57150" marT="0" marB="0" anchor="ctr"/>
                </a:tc>
                <a:extLst>
                  <a:ext uri="{0D108BD9-81ED-4DB2-BD59-A6C34878D82A}">
                    <a16:rowId xmlns:a16="http://schemas.microsoft.com/office/drawing/2014/main" xmlns="" val="91527887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14326" y="5120807"/>
          <a:ext cx="8458785" cy="10972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939865">
                  <a:extLst>
                    <a:ext uri="{9D8B030D-6E8A-4147-A177-3AD203B41FA5}">
                      <a16:colId xmlns:a16="http://schemas.microsoft.com/office/drawing/2014/main" xmlns="" val="1003900093"/>
                    </a:ext>
                  </a:extLst>
                </a:gridCol>
                <a:gridCol w="939865">
                  <a:extLst>
                    <a:ext uri="{9D8B030D-6E8A-4147-A177-3AD203B41FA5}">
                      <a16:colId xmlns:a16="http://schemas.microsoft.com/office/drawing/2014/main" xmlns="" val="1599515088"/>
                    </a:ext>
                  </a:extLst>
                </a:gridCol>
                <a:gridCol w="939865">
                  <a:extLst>
                    <a:ext uri="{9D8B030D-6E8A-4147-A177-3AD203B41FA5}">
                      <a16:colId xmlns:a16="http://schemas.microsoft.com/office/drawing/2014/main" xmlns="" val="2591385339"/>
                    </a:ext>
                  </a:extLst>
                </a:gridCol>
                <a:gridCol w="482734">
                  <a:extLst>
                    <a:ext uri="{9D8B030D-6E8A-4147-A177-3AD203B41FA5}">
                      <a16:colId xmlns:a16="http://schemas.microsoft.com/office/drawing/2014/main" xmlns="" val="579525950"/>
                    </a:ext>
                  </a:extLst>
                </a:gridCol>
                <a:gridCol w="1396996">
                  <a:extLst>
                    <a:ext uri="{9D8B030D-6E8A-4147-A177-3AD203B41FA5}">
                      <a16:colId xmlns:a16="http://schemas.microsoft.com/office/drawing/2014/main" xmlns="" val="2413555472"/>
                    </a:ext>
                  </a:extLst>
                </a:gridCol>
                <a:gridCol w="939865">
                  <a:extLst>
                    <a:ext uri="{9D8B030D-6E8A-4147-A177-3AD203B41FA5}">
                      <a16:colId xmlns:a16="http://schemas.microsoft.com/office/drawing/2014/main" xmlns="" val="1063534848"/>
                    </a:ext>
                  </a:extLst>
                </a:gridCol>
                <a:gridCol w="939865">
                  <a:extLst>
                    <a:ext uri="{9D8B030D-6E8A-4147-A177-3AD203B41FA5}">
                      <a16:colId xmlns:a16="http://schemas.microsoft.com/office/drawing/2014/main" xmlns="" val="117111239"/>
                    </a:ext>
                  </a:extLst>
                </a:gridCol>
                <a:gridCol w="939865">
                  <a:extLst>
                    <a:ext uri="{9D8B030D-6E8A-4147-A177-3AD203B41FA5}">
                      <a16:colId xmlns:a16="http://schemas.microsoft.com/office/drawing/2014/main" xmlns="" val="3713477079"/>
                    </a:ext>
                  </a:extLst>
                </a:gridCol>
                <a:gridCol w="939865">
                  <a:extLst>
                    <a:ext uri="{9D8B030D-6E8A-4147-A177-3AD203B41FA5}">
                      <a16:colId xmlns:a16="http://schemas.microsoft.com/office/drawing/2014/main" xmlns="" val="27480103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Panes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Line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Coefficients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0667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Row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Column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p-value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DF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Term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StdErr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t-value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p-value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993218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# Unemployed 2015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 of Art Projects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0.672803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5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# of Art Projects^2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-2.23088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2.41417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-0.924076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0.397851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70412902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en-US" sz="12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# of Art Projects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61.5084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66.9949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0.918106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0.400684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17196979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endParaRPr lang="en-US" sz="1200" b="1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intercept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1285.65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253.644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5.06871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0.0038713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586455844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54795" y="4727902"/>
            <a:ext cx="236058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0" marR="0">
              <a:lnSpc>
                <a:spcPct val="107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b="1" dirty="0">
                <a:ea typeface="Times New Roman" panose="02020603050405020304" pitchFamily="18" charset="0"/>
                <a:cs typeface="Mangal"/>
              </a:rPr>
              <a:t>Individual trend lines:</a:t>
            </a:r>
            <a:endParaRPr lang="en-US" sz="1600" dirty="0">
              <a:effectLst/>
              <a:ea typeface="Calibri" panose="020F0502020204030204" pitchFamily="34" charset="0"/>
              <a:cs typeface="Mang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53465" y="1303405"/>
            <a:ext cx="4331615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95250" marR="0"/>
            <a:r>
              <a:rPr lang="en-US" b="1" u="sng" dirty="0">
                <a:latin typeface="Calibri" panose="020F0502020204030204" pitchFamily="34" charset="0"/>
                <a:ea typeface="新細明體" panose="02020500000000000000" pitchFamily="18" charset="-120"/>
              </a:rPr>
              <a:t>Trend Lines Model</a:t>
            </a:r>
            <a:endParaRPr lang="en-US" dirty="0"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marL="381000" marR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新細明體" panose="02020500000000000000" pitchFamily="18" charset="-120"/>
              </a:rPr>
              <a:t>A polynomial trend model of degree 2 is computed for average of # Unemployed 2015 given # of Art Projects.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/>
              <a:t>When # of art projects &lt; 14, </a:t>
            </a:r>
            <a:r>
              <a:rPr lang="en-US" altLang="en-US" sz="1400" b="1" dirty="0">
                <a:sym typeface="Wingdings" panose="05000000000000000000" pitchFamily="2" charset="2"/>
              </a:rPr>
              <a:t>arts</a:t>
            </a:r>
            <a:r>
              <a:rPr lang="en-US" sz="1400" b="1" dirty="0">
                <a:solidFill>
                  <a:srgbClr val="FF0000"/>
                </a:solidFill>
              </a:rPr>
              <a:t>↑ </a:t>
            </a:r>
            <a:r>
              <a:rPr lang="en-US" sz="1400" b="1" dirty="0"/>
              <a:t>unemployed</a:t>
            </a:r>
            <a:r>
              <a:rPr lang="en-US" sz="1400" b="1" dirty="0">
                <a:solidFill>
                  <a:srgbClr val="FF0000"/>
                </a:solidFill>
              </a:rPr>
              <a:t>↑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b="1" dirty="0"/>
              <a:t>When # of art projects &gt;14, arts</a:t>
            </a:r>
            <a:r>
              <a:rPr lang="en-US" sz="1400" b="1" dirty="0">
                <a:solidFill>
                  <a:srgbClr val="FF0000"/>
                </a:solidFill>
              </a:rPr>
              <a:t>↑</a:t>
            </a:r>
            <a:r>
              <a:rPr lang="en-US" sz="1400" b="1" dirty="0"/>
              <a:t>  unemployed </a:t>
            </a:r>
            <a:r>
              <a:rPr lang="en-US" sz="1400" b="1" dirty="0">
                <a:solidFill>
                  <a:srgbClr val="FF0000"/>
                </a:solidFill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28655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4691" y="206618"/>
            <a:ext cx="8828442" cy="66814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Analysis 2015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Number Of Employment In Arts &amp; Entertainment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9000"/>
                    </a14:imgEffect>
                    <a14:imgEffect>
                      <a14:brightnessContrast contrast="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80" y="959608"/>
            <a:ext cx="4408665" cy="343328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09669" y="1051490"/>
            <a:ext cx="4173464" cy="159067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 u="sng" dirty="0"/>
              <a:t>Trend Lines Model</a:t>
            </a:r>
            <a:endParaRPr lang="en-US" sz="1800" dirty="0"/>
          </a:p>
          <a:p>
            <a:r>
              <a:rPr lang="en-US" sz="1800" dirty="0"/>
              <a:t>A polynomial trend model of degree 2 is computed for average of # Employment in Arts n Entertainment 2015 given # of Art Projects.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/>
              <a:t>When # of art projects &lt; 15, </a:t>
            </a:r>
            <a:r>
              <a:rPr lang="en-US" altLang="en-US" sz="1800" b="1" dirty="0">
                <a:sym typeface="Wingdings" panose="05000000000000000000" pitchFamily="2" charset="2"/>
              </a:rPr>
              <a:t>arts</a:t>
            </a:r>
            <a:r>
              <a:rPr lang="en-US" sz="1800" b="1" dirty="0">
                <a:solidFill>
                  <a:srgbClr val="FF0000"/>
                </a:solidFill>
              </a:rPr>
              <a:t>↑ </a:t>
            </a:r>
            <a:r>
              <a:rPr lang="en-US" sz="1800" b="1" dirty="0"/>
              <a:t>EAE</a:t>
            </a:r>
            <a:r>
              <a:rPr lang="en-US" sz="1800" b="1" dirty="0">
                <a:solidFill>
                  <a:srgbClr val="FF0000"/>
                </a:solidFill>
              </a:rPr>
              <a:t> ↓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/>
              <a:t>When # of art projects &gt;15, arts</a:t>
            </a:r>
            <a:r>
              <a:rPr lang="en-US" sz="1800" b="1" dirty="0">
                <a:solidFill>
                  <a:srgbClr val="FF0000"/>
                </a:solidFill>
              </a:rPr>
              <a:t>↑</a:t>
            </a:r>
            <a:r>
              <a:rPr lang="en-US" sz="1800" b="1" dirty="0"/>
              <a:t> EAE</a:t>
            </a:r>
            <a:r>
              <a:rPr lang="zh-TW" altLang="en-US" sz="1800" b="1" dirty="0"/>
              <a:t> </a:t>
            </a:r>
            <a:r>
              <a:rPr lang="en-US" sz="1800" b="1" dirty="0">
                <a:solidFill>
                  <a:srgbClr val="FF0000"/>
                </a:solidFill>
              </a:rPr>
              <a:t>↑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733432" y="2680099"/>
          <a:ext cx="4325938" cy="215277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440366">
                  <a:extLst>
                    <a:ext uri="{9D8B030D-6E8A-4147-A177-3AD203B41FA5}">
                      <a16:colId xmlns:a16="http://schemas.microsoft.com/office/drawing/2014/main" xmlns="" val="2943360728"/>
                    </a:ext>
                  </a:extLst>
                </a:gridCol>
                <a:gridCol w="1885572">
                  <a:extLst>
                    <a:ext uri="{9D8B030D-6E8A-4147-A177-3AD203B41FA5}">
                      <a16:colId xmlns:a16="http://schemas.microsoft.com/office/drawing/2014/main" xmlns="" val="3945315760"/>
                    </a:ext>
                  </a:extLst>
                </a:gridCol>
              </a:tblGrid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 formula: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 # of Art Projects^2 + # of Art Projects + intercept 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88449948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modeled observations: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10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233263709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filtered observations: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932922398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 degrees of freedom: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7323202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Residual degrees of freedom (DF):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450188941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SSE (sum squared error):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268438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640935696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 (mean squared error):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38348.2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67697776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R-Squared: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0.424179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090577742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Standard error: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195.827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747686562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p-value (significance):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0.14488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46910810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78580" y="4975849"/>
          <a:ext cx="8964675" cy="136994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326014">
                  <a:extLst>
                    <a:ext uri="{9D8B030D-6E8A-4147-A177-3AD203B41FA5}">
                      <a16:colId xmlns:a16="http://schemas.microsoft.com/office/drawing/2014/main" xmlns="" val="1668561180"/>
                    </a:ext>
                  </a:extLst>
                </a:gridCol>
                <a:gridCol w="848412">
                  <a:extLst>
                    <a:ext uri="{9D8B030D-6E8A-4147-A177-3AD203B41FA5}">
                      <a16:colId xmlns:a16="http://schemas.microsoft.com/office/drawing/2014/main" xmlns="" val="2150311404"/>
                    </a:ext>
                  </a:extLst>
                </a:gridCol>
                <a:gridCol w="813799">
                  <a:extLst>
                    <a:ext uri="{9D8B030D-6E8A-4147-A177-3AD203B41FA5}">
                      <a16:colId xmlns:a16="http://schemas.microsoft.com/office/drawing/2014/main" xmlns="" val="1412212048"/>
                    </a:ext>
                  </a:extLst>
                </a:gridCol>
                <a:gridCol w="402259">
                  <a:extLst>
                    <a:ext uri="{9D8B030D-6E8A-4147-A177-3AD203B41FA5}">
                      <a16:colId xmlns:a16="http://schemas.microsoft.com/office/drawing/2014/main" xmlns="" val="1055452540"/>
                    </a:ext>
                  </a:extLst>
                </a:gridCol>
                <a:gridCol w="1589891">
                  <a:extLst>
                    <a:ext uri="{9D8B030D-6E8A-4147-A177-3AD203B41FA5}">
                      <a16:colId xmlns:a16="http://schemas.microsoft.com/office/drawing/2014/main" xmlns="" val="455401950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xmlns="" val="2568711539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xmlns="" val="4266712358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xmlns="" val="2712262571"/>
                    </a:ext>
                  </a:extLst>
                </a:gridCol>
                <a:gridCol w="996075">
                  <a:extLst>
                    <a:ext uri="{9D8B030D-6E8A-4147-A177-3AD203B41FA5}">
                      <a16:colId xmlns:a16="http://schemas.microsoft.com/office/drawing/2014/main" xmlns="" val="199263951"/>
                    </a:ext>
                  </a:extLst>
                </a:gridCol>
              </a:tblGrid>
              <a:tr h="171252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Panes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Line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Coefficients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5355064"/>
                  </a:ext>
                </a:extLst>
              </a:tr>
              <a:tr h="171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Row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Column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p-value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DF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Term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>
                          <a:effectLst/>
                        </a:rPr>
                        <a:t>StdErr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t-value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sng" dirty="0">
                          <a:effectLst/>
                        </a:rPr>
                        <a:t>p-value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860245636"/>
                  </a:ext>
                </a:extLst>
              </a:tr>
              <a:tr h="5137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# Employment in Arts n Entertainment 2015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 of Art Projects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0.14488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 of Art Projects^2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2.83638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1.52263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1.86282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0.104777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807127904"/>
                  </a:ext>
                </a:extLst>
              </a:tr>
              <a:tr h="171252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# of Art Projects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-85.2424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40.9663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-2.08079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0.0759961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846281904"/>
                  </a:ext>
                </a:extLst>
              </a:tr>
              <a:tr h="171252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intercept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911.193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163.289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5.58026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0.000833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146653154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65" y="4548792"/>
            <a:ext cx="236058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5250" marR="0">
              <a:lnSpc>
                <a:spcPct val="107000"/>
              </a:lnSpc>
              <a:spcBef>
                <a:spcPts val="900"/>
              </a:spcBef>
              <a:spcAft>
                <a:spcPts val="0"/>
              </a:spcAft>
            </a:pPr>
            <a:r>
              <a:rPr lang="en-US" b="1" dirty="0">
                <a:ea typeface="Times New Roman" panose="02020603050405020304" pitchFamily="18" charset="0"/>
                <a:cs typeface="Mangal"/>
              </a:rPr>
              <a:t>Individual trend lines:</a:t>
            </a:r>
            <a:endParaRPr lang="en-US" sz="1600" dirty="0">
              <a:effectLst/>
              <a:ea typeface="Calibri" panose="020F0502020204030204" pitchFamily="34" charset="0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40658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5012" y="1054151"/>
            <a:ext cx="4138128" cy="5262343"/>
          </a:xfrm>
        </p:spPr>
        <p:txBody>
          <a:bodyPr>
            <a:normAutofit/>
          </a:bodyPr>
          <a:lstStyle/>
          <a:p>
            <a:r>
              <a:rPr lang="en-US" sz="2400" dirty="0"/>
              <a:t>Cluster Analysis for selective features (Per Capital Income, Number of Art Project, Education level, Unemployment) </a:t>
            </a:r>
            <a:br>
              <a:rPr lang="en-US" sz="2400" dirty="0"/>
            </a:br>
            <a:r>
              <a:rPr lang="en-US" sz="2400" dirty="0"/>
              <a:t>revealed that the data can be classified in 6 clusters to minimize the sum of squares.</a:t>
            </a:r>
          </a:p>
          <a:p>
            <a:r>
              <a:rPr lang="en-US" sz="2400" dirty="0"/>
              <a:t>Looking at the data it seems like high, medium and low per capita income and High number of art Project vs fewer number of Art Project.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Analysis-Normalized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97" y="3500164"/>
            <a:ext cx="2549799" cy="2767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36" y="3524070"/>
            <a:ext cx="2498144" cy="2711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98" y="874765"/>
            <a:ext cx="2549798" cy="2767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45" y="885484"/>
            <a:ext cx="2514910" cy="27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5011" y="1054151"/>
            <a:ext cx="4307987" cy="5262343"/>
          </a:xfrm>
        </p:spPr>
        <p:txBody>
          <a:bodyPr>
            <a:normAutofit/>
          </a:bodyPr>
          <a:lstStyle/>
          <a:p>
            <a:r>
              <a:rPr lang="en-US" sz="2400" dirty="0"/>
              <a:t>Cluster Analysis for selective features (Per Capital Income, Number of Art Project, Education level, Unemployment) revealed that the data can be classified in 3 clusters to minimize the sum of squares.</a:t>
            </a:r>
          </a:p>
          <a:p>
            <a:r>
              <a:rPr lang="en-US" sz="2400" dirty="0"/>
              <a:t>Looking at the data it seems like high, medium and low per capita income group areas where Art work is installed.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4691" y="206618"/>
            <a:ext cx="8678024" cy="668147"/>
          </a:xfrm>
        </p:spPr>
        <p:txBody>
          <a:bodyPr>
            <a:normAutofit/>
          </a:bodyPr>
          <a:lstStyle/>
          <a:p>
            <a:r>
              <a:rPr lang="en-US" dirty="0"/>
              <a:t>Cluster Analysis-Not-Normalized</a:t>
            </a:r>
          </a:p>
        </p:txBody>
      </p:sp>
      <p:pic>
        <p:nvPicPr>
          <p:cNvPr id="9" name="Picture 8" descr="A close up of a map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08" y="3580045"/>
            <a:ext cx="2443892" cy="26526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02" y="3603950"/>
            <a:ext cx="2394382" cy="2598950"/>
          </a:xfrm>
          <a:prstGeom prst="rect">
            <a:avLst/>
          </a:prstGeom>
        </p:spPr>
      </p:pic>
      <p:pic>
        <p:nvPicPr>
          <p:cNvPr id="11" name="Picture 10" descr="A close up of a map&#10;&#10;Description generated with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08" y="954645"/>
            <a:ext cx="2443891" cy="26526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07" y="965364"/>
            <a:ext cx="2410451" cy="261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15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54691" y="1053678"/>
            <a:ext cx="8989309" cy="4984005"/>
          </a:xfrm>
        </p:spPr>
        <p:txBody>
          <a:bodyPr>
            <a:normAutofit/>
          </a:bodyPr>
          <a:lstStyle/>
          <a:p>
            <a:r>
              <a:rPr lang="en-US" altLang="zh-CN" b="1" dirty="0"/>
              <a:t>Most metrics reflect polynomial regression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-&gt; There is an inflection point for the # of public arts</a:t>
            </a:r>
          </a:p>
          <a:p>
            <a:r>
              <a:rPr lang="en-US" altLang="zh-CN" b="1" dirty="0"/>
              <a:t>Most metrics starts out with negative correlation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-&gt; 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art</a:t>
            </a:r>
            <a:r>
              <a:rPr lang="zh-CN" altLang="en-US" dirty="0"/>
              <a:t> </a:t>
            </a:r>
            <a:r>
              <a:rPr lang="en-US" altLang="zh-CN" dirty="0"/>
              <a:t>first shows negative correlation with</a:t>
            </a:r>
            <a:r>
              <a:rPr lang="zh-CN" altLang="en-US" dirty="0"/>
              <a:t> </a:t>
            </a:r>
            <a:r>
              <a:rPr lang="en-US" altLang="zh-CN" dirty="0"/>
              <a:t>population,</a:t>
            </a:r>
            <a:r>
              <a:rPr lang="zh-CN" altLang="en-US" dirty="0"/>
              <a:t> </a:t>
            </a:r>
            <a:r>
              <a:rPr lang="en-US" altLang="zh-CN" dirty="0"/>
              <a:t>income per </a:t>
            </a:r>
            <a:r>
              <a:rPr lang="en-US" altLang="zh-CN" dirty="0" smtClean="0"/>
              <a:t>capita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and education</a:t>
            </a:r>
          </a:p>
          <a:p>
            <a:r>
              <a:rPr lang="en-US" altLang="zh-CN" b="1" dirty="0"/>
              <a:t>Income and # of art will enable cluster analysis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-&gt;Also, out of the 7 metrics, unemployment rate, per capita household income, and number of high school graduate shows significant correlation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4691" y="206618"/>
            <a:ext cx="7734940" cy="66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Summary of Analysis</a:t>
            </a:r>
          </a:p>
        </p:txBody>
      </p:sp>
    </p:spTree>
    <p:extLst>
      <p:ext uri="{BB962C8B-B14F-4D97-AF65-F5344CB8AC3E}">
        <p14:creationId xmlns:p14="http://schemas.microsoft.com/office/powerpoint/2010/main" val="101613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Analysis Process</a:t>
            </a:r>
          </a:p>
          <a:p>
            <a:r>
              <a:rPr lang="en-US" dirty="0"/>
              <a:t>Data Description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Dashboard Presentation</a:t>
            </a:r>
          </a:p>
          <a:p>
            <a:r>
              <a:rPr lang="en-US" dirty="0"/>
              <a:t>Risks and Mitigation</a:t>
            </a:r>
          </a:p>
        </p:txBody>
      </p:sp>
    </p:spTree>
    <p:extLst>
      <p:ext uri="{BB962C8B-B14F-4D97-AF65-F5344CB8AC3E}">
        <p14:creationId xmlns:p14="http://schemas.microsoft.com/office/powerpoint/2010/main" val="25139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4691" y="206618"/>
            <a:ext cx="7734940" cy="668147"/>
          </a:xfrm>
        </p:spPr>
        <p:txBody>
          <a:bodyPr/>
          <a:lstStyle/>
          <a:p>
            <a:r>
              <a:rPr lang="en-US" dirty="0"/>
              <a:t>Analysis of 2015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119" y="4079214"/>
            <a:ext cx="4466443" cy="123120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Per Capita Household Income</a:t>
            </a:r>
            <a:endParaRPr lang="en-US" altLang="zh-TW" sz="2000" b="1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P-value = 0.0207792</a:t>
            </a:r>
            <a:endParaRPr lang="en-US" sz="16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396573" y="4079214"/>
            <a:ext cx="3691276" cy="123120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b="1" dirty="0"/>
              <a:t># High School Graduate</a:t>
            </a:r>
          </a:p>
          <a:p>
            <a:pPr lvl="1"/>
            <a:r>
              <a:rPr lang="en-US" sz="1700" b="1" dirty="0">
                <a:solidFill>
                  <a:srgbClr val="FF0000"/>
                </a:solidFill>
              </a:rPr>
              <a:t>P-value = 0.0115097</a:t>
            </a:r>
            <a:endParaRPr lang="en-US" sz="1700" dirty="0"/>
          </a:p>
        </p:txBody>
      </p:sp>
      <p:sp>
        <p:nvSpPr>
          <p:cNvPr id="9" name="Content Placeholder 1"/>
          <p:cNvSpPr>
            <a:spLocks noGrp="1"/>
          </p:cNvSpPr>
          <p:nvPr>
            <p:ph sz="half" idx="1"/>
          </p:nvPr>
        </p:nvSpPr>
        <p:spPr>
          <a:xfrm>
            <a:off x="6260390" y="4054063"/>
            <a:ext cx="3355705" cy="1231206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b="1" dirty="0"/>
              <a:t>% Unemployment</a:t>
            </a:r>
          </a:p>
          <a:p>
            <a:pPr lvl="1"/>
            <a:r>
              <a:rPr lang="en-US" sz="1700" b="1" dirty="0">
                <a:solidFill>
                  <a:srgbClr val="FF0000"/>
                </a:solidFill>
              </a:rPr>
              <a:t>P-value = 0.0047834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5"/>
          <a:stretch/>
        </p:blipFill>
        <p:spPr>
          <a:xfrm>
            <a:off x="558198" y="2039367"/>
            <a:ext cx="2185169" cy="19167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8"/>
          <a:stretch/>
        </p:blipFill>
        <p:spPr>
          <a:xfrm>
            <a:off x="3400435" y="1848313"/>
            <a:ext cx="2403686" cy="20097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7387" b="26059"/>
          <a:stretch/>
        </p:blipFill>
        <p:spPr>
          <a:xfrm>
            <a:off x="6260390" y="1992346"/>
            <a:ext cx="2645110" cy="1982413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sz="half" idx="1"/>
          </p:nvPr>
        </p:nvSpPr>
        <p:spPr>
          <a:xfrm>
            <a:off x="2421205" y="969323"/>
            <a:ext cx="4326155" cy="7826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P</a:t>
            </a:r>
            <a:r>
              <a:rPr lang="en-US" sz="4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U</a:t>
            </a:r>
            <a:r>
              <a:rPr lang="en-US" sz="48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B</a:t>
            </a:r>
            <a:r>
              <a:rPr lang="en-US" sz="4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L</a:t>
            </a:r>
            <a:r>
              <a:rPr 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I</a:t>
            </a:r>
            <a:r>
              <a:rPr lang="en-US" sz="4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C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 </a:t>
            </a:r>
            <a:r>
              <a:rPr lang="en-US" sz="48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A</a:t>
            </a:r>
            <a:r>
              <a:rPr lang="en-US" sz="4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R</a:t>
            </a:r>
            <a:r>
              <a:rPr lang="en-US" sz="48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T</a:t>
            </a:r>
            <a:r>
              <a:rPr lang="en-US" sz="4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anose="04030905020B02020C02" pitchFamily="82" charset="0"/>
              </a:rPr>
              <a:t>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650782" y="1444148"/>
            <a:ext cx="1092585" cy="402359"/>
          </a:xfrm>
          <a:prstGeom prst="straightConnector1">
            <a:avLst/>
          </a:prstGeom>
          <a:ln w="762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 flipH="1">
            <a:off x="4623745" y="1634874"/>
            <a:ext cx="1" cy="796762"/>
          </a:xfrm>
          <a:prstGeom prst="straightConnector1">
            <a:avLst/>
          </a:prstGeom>
          <a:ln w="762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endCxn id="15" idx="0"/>
          </p:cNvCxnSpPr>
          <p:nvPr/>
        </p:nvCxnSpPr>
        <p:spPr>
          <a:xfrm>
            <a:off x="6461190" y="1483365"/>
            <a:ext cx="1121755" cy="508981"/>
          </a:xfrm>
          <a:prstGeom prst="straightConnector1">
            <a:avLst/>
          </a:prstGeom>
          <a:ln w="762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152332" y="4495143"/>
            <a:ext cx="3000289" cy="1888490"/>
            <a:chOff x="3152332" y="4495143"/>
            <a:chExt cx="3000289" cy="1888490"/>
          </a:xfrm>
        </p:grpSpPr>
        <p:pic>
          <p:nvPicPr>
            <p:cNvPr id="34" name="Picture 33" descr="A picture containing vector graphics&#10;&#10;Description generated with high confidence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42"/>
            <a:stretch/>
          </p:blipFill>
          <p:spPr>
            <a:xfrm>
              <a:off x="3435011" y="4769175"/>
              <a:ext cx="1255815" cy="13716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10"/>
            <a:stretch/>
          </p:blipFill>
          <p:spPr>
            <a:xfrm>
              <a:off x="4670113" y="4769175"/>
              <a:ext cx="1184917" cy="13716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488416" y="60143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382D1"/>
                  </a:solidFill>
                </a:rPr>
                <a:t>11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32552" y="5995447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# arts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2411489" y="5235986"/>
              <a:ext cx="1789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High School Graduate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754265" y="4694113"/>
            <a:ext cx="1829329" cy="1678713"/>
            <a:chOff x="3778185" y="4678526"/>
            <a:chExt cx="1829329" cy="1678713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03" r="1"/>
            <a:stretch/>
          </p:blipFill>
          <p:spPr>
            <a:xfrm>
              <a:off x="4002640" y="4729623"/>
              <a:ext cx="1448442" cy="13716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887445" y="5987907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# arts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3220725" y="5235986"/>
              <a:ext cx="14226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/>
                <a:t>%</a:t>
              </a:r>
              <a:r>
                <a:rPr lang="zh-TW" altLang="en-US" sz="1400" b="1" dirty="0"/>
                <a:t> </a:t>
              </a:r>
              <a:r>
                <a:rPr lang="en-US" altLang="zh-TW" sz="1400" b="1" dirty="0" err="1"/>
                <a:t>Uemployment</a:t>
              </a:r>
              <a:endParaRPr lang="en-US" sz="14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5892" y="4535430"/>
            <a:ext cx="2914682" cy="1814276"/>
            <a:chOff x="3237939" y="4569357"/>
            <a:chExt cx="2914682" cy="1814276"/>
          </a:xfrm>
        </p:grpSpPr>
        <p:pic>
          <p:nvPicPr>
            <p:cNvPr id="49" name="Picture 48" descr="A picture containing vector graphics&#10;&#10;Description generated with high confidence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5"/>
            <a:stretch/>
          </p:blipFill>
          <p:spPr>
            <a:xfrm>
              <a:off x="4605324" y="4747428"/>
              <a:ext cx="1180741" cy="137160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13"/>
            <a:stretch/>
          </p:blipFill>
          <p:spPr>
            <a:xfrm>
              <a:off x="3404179" y="4753588"/>
              <a:ext cx="1221920" cy="1371600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4431854" y="601430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382D1"/>
                  </a:solidFill>
                </a:rPr>
                <a:t>13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32552" y="5995447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# arts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2551693" y="5255603"/>
              <a:ext cx="16033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Per Capita Household Income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7283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Presentation</a:t>
            </a:r>
          </a:p>
        </p:txBody>
      </p:sp>
      <p:pic>
        <p:nvPicPr>
          <p:cNvPr id="6" name="Picture 5" descr="A close up of a map&#10;&#10;Description generated with high confidenc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1" y="1041000"/>
            <a:ext cx="6022352" cy="43666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4691" y="5637791"/>
            <a:ext cx="8577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to the Shiny App posted on GitHub</a:t>
            </a:r>
          </a:p>
        </p:txBody>
      </p:sp>
    </p:spTree>
    <p:extLst>
      <p:ext uri="{BB962C8B-B14F-4D97-AF65-F5344CB8AC3E}">
        <p14:creationId xmlns:p14="http://schemas.microsoft.com/office/powerpoint/2010/main" val="872115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54691" y="1053678"/>
            <a:ext cx="8989309" cy="4984005"/>
          </a:xfrm>
        </p:spPr>
        <p:txBody>
          <a:bodyPr>
            <a:normAutofit/>
          </a:bodyPr>
          <a:lstStyle/>
          <a:p>
            <a:r>
              <a:rPr lang="en-US" altLang="zh-CN" dirty="0"/>
              <a:t>Unemployment rate improves with more art exhibit</a:t>
            </a:r>
            <a:br>
              <a:rPr lang="en-US" altLang="zh-CN" dirty="0"/>
            </a:br>
            <a:r>
              <a:rPr lang="en-US" altLang="zh-CN" sz="2400" dirty="0"/>
              <a:t>-&gt;Holding art events creates new jobs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After the inflection point, # of high school graduate shows negative correlation</a:t>
            </a:r>
            <a:br>
              <a:rPr lang="en-US" altLang="zh-CN" dirty="0"/>
            </a:br>
            <a:r>
              <a:rPr lang="en-US" altLang="zh-CN" sz="2400" dirty="0"/>
              <a:t>-&gt;Commercialization of the area takes over from that inflection point, resulting in creation of tourism job that does not require professional training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dirty="0" smtClean="0"/>
              <a:t>Suburban area tend to have </a:t>
            </a:r>
            <a:r>
              <a:rPr lang="en-US" altLang="zh-CN" dirty="0" smtClean="0"/>
              <a:t>fewer art exhibit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-&gt;Areas with few art events </a:t>
            </a:r>
            <a:r>
              <a:rPr lang="en-US" altLang="zh-CN" sz="2400" dirty="0" smtClean="0"/>
              <a:t>tends to have more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wealthy </a:t>
            </a:r>
            <a:r>
              <a:rPr lang="en-US" altLang="zh-CN" sz="2400" dirty="0" smtClean="0"/>
              <a:t>households</a:t>
            </a:r>
            <a:endParaRPr lang="en-US" altLang="zh-CN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54691" y="206618"/>
            <a:ext cx="7734940" cy="66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187759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/>
          <p:cNvSpPr txBox="1">
            <a:spLocks/>
          </p:cNvSpPr>
          <p:nvPr/>
        </p:nvSpPr>
        <p:spPr>
          <a:xfrm>
            <a:off x="154690" y="206618"/>
            <a:ext cx="8989309" cy="668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Next Steps: Risks &amp; Mitigations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54690" y="1135283"/>
            <a:ext cx="6524669" cy="521101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Data skewed to the left </a:t>
            </a:r>
            <a:br>
              <a:rPr lang="en-US" sz="2400" b="1" dirty="0"/>
            </a:br>
            <a:r>
              <a:rPr lang="en-US" sz="2400" dirty="0"/>
              <a:t>– More data of areas with 8+ art works may change the model</a:t>
            </a:r>
          </a:p>
          <a:p>
            <a:pPr>
              <a:lnSpc>
                <a:spcPct val="100000"/>
              </a:lnSpc>
            </a:pPr>
            <a:r>
              <a:rPr lang="en-US" sz="2400" b="1" dirty="0" smtClean="0"/>
              <a:t>Relevancy of features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dirty="0"/>
              <a:t>- Find more case studies to determine variables  used to assess the effectiveness of art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Before and After comparison </a:t>
            </a:r>
            <a:br>
              <a:rPr lang="en-US" sz="2400" b="1" dirty="0"/>
            </a:br>
            <a:r>
              <a:rPr lang="en-US" sz="2400" dirty="0"/>
              <a:t>–Data before and after the installation will enable understanding of the correlation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Time length of effectiveness of public arts </a:t>
            </a:r>
            <a:br>
              <a:rPr lang="en-US" sz="2400" b="1" dirty="0"/>
            </a:br>
            <a:r>
              <a:rPr lang="en-US" sz="2400" dirty="0"/>
              <a:t>– Obtaining data over longer time period with more artworks in the period </a:t>
            </a:r>
          </a:p>
        </p:txBody>
      </p:sp>
      <p:pic>
        <p:nvPicPr>
          <p:cNvPr id="10" name="Picture 4" descr="Data_Missing_Pieces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85"/>
          <a:stretch/>
        </p:blipFill>
        <p:spPr bwMode="auto">
          <a:xfrm>
            <a:off x="6579572" y="1292728"/>
            <a:ext cx="2467539" cy="456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136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5364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Analysis of 2010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Population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8" y="975615"/>
            <a:ext cx="4605845" cy="3493531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56804" y="1000012"/>
            <a:ext cx="4173464" cy="138647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Trend Lines Model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 polynomial trend model of degree 2 is computed for average of Population 2010 given # of Art Projects.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780567" y="2511730"/>
          <a:ext cx="4325938" cy="179374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62969">
                  <a:extLst>
                    <a:ext uri="{9D8B030D-6E8A-4147-A177-3AD203B41FA5}">
                      <a16:colId xmlns:a16="http://schemas.microsoft.com/office/drawing/2014/main" xmlns="" val="323281767"/>
                    </a:ext>
                  </a:extLst>
                </a:gridCol>
                <a:gridCol w="2162969">
                  <a:extLst>
                    <a:ext uri="{9D8B030D-6E8A-4147-A177-3AD203B41FA5}">
                      <a16:colId xmlns:a16="http://schemas.microsoft.com/office/drawing/2014/main" xmlns="" val="2657982703"/>
                    </a:ext>
                  </a:extLst>
                </a:gridCol>
              </a:tblGrid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Model formula: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( # of Art Projects^2 + # of Art Projects + intercept )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89602301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Number of modeled observations: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9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81717847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Number of filtered observations: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834946316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Model degrees of freedom: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56372488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Residual degrees of freedom (DF):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99224092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SSE (sum squared error):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3.73593e+08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63791081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MSE (mean squared error):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6.22656e+07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376709562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R-Squared: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0.435089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42520578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Standard error: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7890.85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75663264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p-value (significance):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0.180277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01903743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38076" y="4842894"/>
          <a:ext cx="7886700" cy="114147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38689479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61037757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64815089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18460600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6560391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98502122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89199289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167534718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99031309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Panes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Line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Coefficients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71561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Row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Column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DF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Term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StdErr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t-value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143095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Population 2010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 of Art Projects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0.180277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 of Art Projects^2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-118.583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63.7452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-1.86027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0.112182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37576035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 of Art Projects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2763.44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1704.41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1.62135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0.15607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515281753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intercept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36714.5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6592.81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5.56887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0.0014211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60064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48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Analysis of 2010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Total Household Income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45" y="988089"/>
            <a:ext cx="4423301" cy="339189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00244" y="1061824"/>
            <a:ext cx="4173464" cy="167763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Trend Lines Model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 linear trend model is computed for average of Total Household Income 2010 given # of Art Projects. The model may be significant at p &lt;= 0.05.</a:t>
            </a:r>
          </a:p>
          <a:p>
            <a:endParaRPr lang="en-US" sz="2000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779389" y="2866472"/>
          <a:ext cx="4325938" cy="155829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62969">
                  <a:extLst>
                    <a:ext uri="{9D8B030D-6E8A-4147-A177-3AD203B41FA5}">
                      <a16:colId xmlns:a16="http://schemas.microsoft.com/office/drawing/2014/main" xmlns="" val="331151513"/>
                    </a:ext>
                  </a:extLst>
                </a:gridCol>
                <a:gridCol w="2162969">
                  <a:extLst>
                    <a:ext uri="{9D8B030D-6E8A-4147-A177-3AD203B41FA5}">
                      <a16:colId xmlns:a16="http://schemas.microsoft.com/office/drawing/2014/main" xmlns="" val="3800380881"/>
                    </a:ext>
                  </a:extLst>
                </a:gridCol>
              </a:tblGrid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Model formula: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( # of Art Projects + intercept )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4174100221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Number of modeled observations: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9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84030450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Number of filtered observations: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6619148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Model degrees of freedom: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809191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Residual degrees of freedom (DF):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7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77380558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SSE (sum squared error):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2.34637e+17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4170176212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MSE (mean squared error):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3.35196e+16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427199957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R-Squared: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0.563098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25666895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Standard error: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1.83084e+08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428197563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p-value (significance):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0.0198395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205583049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34519" y="4837305"/>
          <a:ext cx="7886700" cy="68395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144955726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72293207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60064459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6254406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28633854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56279991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130015985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413433996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27267493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Panes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Line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Coefficients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665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effectLst/>
                        </a:rPr>
                        <a:t>Row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effectLst/>
                        </a:rPr>
                        <a:t>Column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effectLst/>
                        </a:rPr>
                        <a:t>p-value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effectLst/>
                        </a:rPr>
                        <a:t>DF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effectLst/>
                        </a:rPr>
                        <a:t>Term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effectLst/>
                        </a:rPr>
                        <a:t>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effectLst/>
                        </a:rPr>
                        <a:t>StdErr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effectLst/>
                        </a:rPr>
                        <a:t>t-value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u="sng">
                          <a:effectLst/>
                        </a:rPr>
                        <a:t>p-value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690609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Total Household Income 2010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# of Art Projects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0.0198395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# of Art Projects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-3.26317e+07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1.0864e+07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-3.00365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0.0198395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65850357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intercept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1.13729e+09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9.19706e+07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>
                          <a:effectLst/>
                        </a:rPr>
                        <a:t>12.3658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&lt; 0.0001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036310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499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691" y="1054152"/>
            <a:ext cx="4370175" cy="3310458"/>
          </a:xfrm>
          <a:prstGeom prst="rect">
            <a:avLst/>
          </a:prstGeo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602279" y="2931572"/>
          <a:ext cx="4325938" cy="172135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62969">
                  <a:extLst>
                    <a:ext uri="{9D8B030D-6E8A-4147-A177-3AD203B41FA5}">
                      <a16:colId xmlns:a16="http://schemas.microsoft.com/office/drawing/2014/main" xmlns="" val="3515889334"/>
                    </a:ext>
                  </a:extLst>
                </a:gridCol>
                <a:gridCol w="2162969">
                  <a:extLst>
                    <a:ext uri="{9D8B030D-6E8A-4147-A177-3AD203B41FA5}">
                      <a16:colId xmlns:a16="http://schemas.microsoft.com/office/drawing/2014/main" xmlns="" val="3681619702"/>
                    </a:ext>
                  </a:extLst>
                </a:gridCol>
              </a:tblGrid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formula: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 # of Art Projects^2 + # of Art Projects + intercept )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415207098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Number of modeled observations: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9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375188263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filtered observations: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243511502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degrees of freedom: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27994478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Residual degrees of freedom (DF):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92900515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SSE (sum squared error):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3.17283e+06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678242629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MSE (mean squared error):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528805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739367490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R-Squared: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0.895345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20823560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Standard error: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727.19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84403531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p-value (significance):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0.0011463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759420454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9916" y="206618"/>
            <a:ext cx="8816862" cy="66814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Analysis of 2010</a:t>
            </a:r>
            <a:br>
              <a:rPr lang="en-US" sz="2200" dirty="0"/>
            </a:br>
            <a:r>
              <a:rPr lang="en-US" sz="3100" dirty="0"/>
              <a:t>Number of Educated High School Graduated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02279" y="1175790"/>
            <a:ext cx="4173464" cy="152511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Trend Lines Model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 polynomial trend model of degree 2 is computed for average of # Educated High School 2010 given # of Art Projects. The model may be significant at p &lt;= 0.05.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43003" y="4946092"/>
          <a:ext cx="7886700" cy="112090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18362173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97538693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30108402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426136965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421066797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29656729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23350947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82120222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129531663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Panes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Line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Coefficients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4098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Row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Column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DF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Term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 dirty="0">
                          <a:effectLst/>
                        </a:rPr>
                        <a:t>Value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StdErr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t-value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740964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 Educated High School 2010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 of Art Projects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0.0011463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 of Art Projects^2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-37.5408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5.8745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-6.39047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0.0006911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16975372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 of Art Projects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888.634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157.072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5.65751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0.0013099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867293541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intercept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3844.96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607.568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6.32844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0.0007279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543838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39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866" y="1007019"/>
            <a:ext cx="4380413" cy="3555554"/>
          </a:xfrm>
          <a:prstGeom prst="rect">
            <a:avLst/>
          </a:prstGeo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958499" y="2976427"/>
          <a:ext cx="3770110" cy="179374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43958">
                  <a:extLst>
                    <a:ext uri="{9D8B030D-6E8A-4147-A177-3AD203B41FA5}">
                      <a16:colId xmlns:a16="http://schemas.microsoft.com/office/drawing/2014/main" xmlns="" val="1344377787"/>
                    </a:ext>
                  </a:extLst>
                </a:gridCol>
                <a:gridCol w="1626152">
                  <a:extLst>
                    <a:ext uri="{9D8B030D-6E8A-4147-A177-3AD203B41FA5}">
                      <a16:colId xmlns:a16="http://schemas.microsoft.com/office/drawing/2014/main" xmlns="" val="1630003234"/>
                    </a:ext>
                  </a:extLst>
                </a:gridCol>
              </a:tblGrid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formula: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 # of Art Projects^2 + # of Art Projects + intercept 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790833643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modeled observations: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9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0327447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filtered observations: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77873944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degrees of freedom: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146020113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Residual degrees of freedom (DF):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47588080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SSE (sum squared error):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145654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745121266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MSE (mean squared error):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24275.6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09779632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R-Squared: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0.411736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293479138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Standard error: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155.806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38253720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p-value (significance):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0.203572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930988256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66230" y="1034504"/>
            <a:ext cx="4173464" cy="184539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Trend Lines Model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 polynomial trend model of degree 2 is computed for average of # Employment in Arts n Entertainment 2010 given # of Art Projects.</a:t>
            </a:r>
          </a:p>
          <a:p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5274" y="206618"/>
            <a:ext cx="8508434" cy="668147"/>
          </a:xfrm>
        </p:spPr>
        <p:txBody>
          <a:bodyPr>
            <a:normAutofit fontScale="90000"/>
          </a:bodyPr>
          <a:lstStyle/>
          <a:p>
            <a:r>
              <a:rPr lang="en-US" sz="2200" dirty="0"/>
              <a:t>Analysis of 2010</a:t>
            </a:r>
            <a:br>
              <a:rPr lang="en-US" sz="2200" dirty="0"/>
            </a:br>
            <a:r>
              <a:rPr lang="en-US" sz="3100" dirty="0"/>
              <a:t>Employment in Arts and Entertainment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28649" y="4981562"/>
          <a:ext cx="7886700" cy="126834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412194832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88478218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180218176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2920449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982244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54746650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49058638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43193193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7897837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Panes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Line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Coefficients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5875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Row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Column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DF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Term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StdErr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t-value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739959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 Employment in Arts n Entertainment 2010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 of Art Projects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0.203572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 of Art Projects^2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2.08037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1.22757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1.6947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0.141068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56943635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 of Art Projects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-62.8336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33.2791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-1.88808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0.107939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944958072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intercept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827.398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138.151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5.98908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0.0009738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76839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10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Analysis of 2010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# Unemployed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691" y="1109921"/>
            <a:ext cx="4370175" cy="339189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66232" y="1109921"/>
            <a:ext cx="4173464" cy="184539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u="sng" dirty="0"/>
              <a:t>Trend Lines Model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 polynomial trend model of degree 2 is computed for average of # Unemployed 2010 given # of Art Projects. The model may be significant at p &lt;= 0.05.</a:t>
            </a:r>
          </a:p>
          <a:p>
            <a:endParaRPr lang="en-US" sz="2000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789995" y="3060230"/>
          <a:ext cx="4325938" cy="1721358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62969">
                  <a:extLst>
                    <a:ext uri="{9D8B030D-6E8A-4147-A177-3AD203B41FA5}">
                      <a16:colId xmlns:a16="http://schemas.microsoft.com/office/drawing/2014/main" xmlns="" val="47663339"/>
                    </a:ext>
                  </a:extLst>
                </a:gridCol>
                <a:gridCol w="2162969">
                  <a:extLst>
                    <a:ext uri="{9D8B030D-6E8A-4147-A177-3AD203B41FA5}">
                      <a16:colId xmlns:a16="http://schemas.microsoft.com/office/drawing/2014/main" xmlns="" val="2170731988"/>
                    </a:ext>
                  </a:extLst>
                </a:gridCol>
              </a:tblGrid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formula: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 # of Art Projects^2 + # of Art Projects + intercept 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47779501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modeled observations: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9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46564208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Number of filtered observations: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388511378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Model degrees of freedom: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074570921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Residual degrees of freedom (DF):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449810522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SSE (sum squared error):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583840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3998909149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MSE (mean squared error):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97306.7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26282192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R-Squared: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0.707024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305607633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Standard error: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311.94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554896796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p-value (significance):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0.0251475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85692926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38075" y="4895680"/>
          <a:ext cx="7886700" cy="1120902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32560630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82585276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99083395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77361180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428154381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22353045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742357711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98715176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1441145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Panes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Line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Coefficients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1582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Row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Column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DF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Term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StdErr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t-value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10049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 Unemployed 2010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 of Art Projects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0.0251475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 of Art Projects^2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-5.18487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2.51997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-2.05752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0.0853492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127086698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 of Art Projects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95.0698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67.3784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1.41098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0.207937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1512394217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intercept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1643.96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260.626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6.30774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0.0007407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847636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49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4680861" y="2944182"/>
            <a:ext cx="3211285" cy="1771824"/>
          </a:xfrm>
          <a:prstGeom prst="rect">
            <a:avLst/>
          </a:prstGeom>
          <a:solidFill>
            <a:schemeClr val="accent4">
              <a:lumMod val="60000"/>
              <a:lumOff val="40000"/>
              <a:alpha val="85000"/>
            </a:schemeClr>
          </a:solidFill>
          <a:ln>
            <a:solidFill>
              <a:srgbClr val="073F8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# of art and income will enable cluster analysis of </a:t>
            </a:r>
            <a:r>
              <a:rPr lang="en-US" b="1" dirty="0" smtClean="0">
                <a:solidFill>
                  <a:schemeClr val="bg1"/>
                </a:solidFill>
              </a:rPr>
              <a:t>different areas in LA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51855" y="953504"/>
            <a:ext cx="3211285" cy="1771824"/>
          </a:xfrm>
          <a:prstGeom prst="rect">
            <a:avLst/>
          </a:prstGeom>
          <a:solidFill>
            <a:srgbClr val="073F89">
              <a:alpha val="80000"/>
            </a:srgbClr>
          </a:solidFill>
          <a:ln>
            <a:solidFill>
              <a:srgbClr val="073F8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Many case studies use metrics such as unemployment rate and household income</a:t>
            </a:r>
          </a:p>
        </p:txBody>
      </p:sp>
      <p:sp>
        <p:nvSpPr>
          <p:cNvPr id="8" name="Rectangle 7"/>
          <p:cNvSpPr/>
          <p:nvPr/>
        </p:nvSpPr>
        <p:spPr>
          <a:xfrm>
            <a:off x="4680860" y="953504"/>
            <a:ext cx="3211285" cy="1771824"/>
          </a:xfrm>
          <a:prstGeom prst="rect">
            <a:avLst/>
          </a:prstGeom>
          <a:solidFill>
            <a:srgbClr val="22ACE4">
              <a:alpha val="80000"/>
            </a:srgbClr>
          </a:solidFill>
          <a:ln>
            <a:solidFill>
              <a:srgbClr val="073F8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Unemployment rate reduces with increase in # of art projects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51935" y="2944182"/>
            <a:ext cx="3211285" cy="1771824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solidFill>
              <a:srgbClr val="073F8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Many metrics show polynomial relationship with # of arts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51855" y="5365010"/>
            <a:ext cx="6640291" cy="913045"/>
          </a:xfrm>
          <a:prstGeom prst="rect">
            <a:avLst/>
          </a:prstGeom>
          <a:solidFill>
            <a:srgbClr val="F56A34">
              <a:alpha val="80000"/>
            </a:srgbClr>
          </a:solidFill>
          <a:ln>
            <a:solidFill>
              <a:srgbClr val="073F8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# of Art will reflect the commercialization of the area and the creation of jobs related to </a:t>
            </a:r>
            <a:r>
              <a:rPr lang="en-US" b="1" dirty="0" smtClean="0">
                <a:solidFill>
                  <a:schemeClr val="bg1"/>
                </a:solidFill>
              </a:rPr>
              <a:t>tourism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Isosceles Triangle 17"/>
          <p:cNvSpPr/>
          <p:nvPr/>
        </p:nvSpPr>
        <p:spPr>
          <a:xfrm rot="10800000">
            <a:off x="1251855" y="4807912"/>
            <a:ext cx="6640290" cy="406115"/>
          </a:xfrm>
          <a:prstGeom prst="triangl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5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contrast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691" y="960401"/>
            <a:ext cx="4313614" cy="3451343"/>
          </a:xfrm>
          <a:prstGeom prst="rect">
            <a:avLst/>
          </a:prstGeom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4781389" y="2981809"/>
          <a:ext cx="4325938" cy="155829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162969">
                  <a:extLst>
                    <a:ext uri="{9D8B030D-6E8A-4147-A177-3AD203B41FA5}">
                      <a16:colId xmlns:a16="http://schemas.microsoft.com/office/drawing/2014/main" xmlns="" val="822537458"/>
                    </a:ext>
                  </a:extLst>
                </a:gridCol>
                <a:gridCol w="2162969">
                  <a:extLst>
                    <a:ext uri="{9D8B030D-6E8A-4147-A177-3AD203B41FA5}">
                      <a16:colId xmlns:a16="http://schemas.microsoft.com/office/drawing/2014/main" xmlns="" val="3202111745"/>
                    </a:ext>
                  </a:extLst>
                </a:gridCol>
              </a:tblGrid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Model formula: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( # of Art Projects + intercept )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55481634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Number of modeled observations: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8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68059396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Number of filtered observations: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711567137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Model degrees of freedom: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2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53567401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Residual degrees of freedom (DF):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148679473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SSE (sum squared error):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0.0001008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39421974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MSE (mean squared error):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1.681e-05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467620786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R-Squared: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0.918811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4206880191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Standard error: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0.0040995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2300243385"/>
                  </a:ext>
                </a:extLst>
              </a:tr>
              <a:tr h="107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p-value (significance):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0.0001726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31347" marT="0" marB="0" anchor="ctr"/>
                </a:tc>
                <a:extLst>
                  <a:ext uri="{0D108BD9-81ED-4DB2-BD59-A6C34878D82A}">
                    <a16:rowId xmlns:a16="http://schemas.microsoft.com/office/drawing/2014/main" xmlns="" val="1536267058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200" dirty="0"/>
              <a:t>Analysis of 2010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% Unemployment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781389" y="1090105"/>
            <a:ext cx="4173464" cy="167763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Trend Lines Model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A linear trend model is computed for average of % Unemployment 2010 given # of Art Projects. The model may be significant at p &lt;= 0.05.</a:t>
            </a:r>
          </a:p>
          <a:p>
            <a:endParaRPr lang="en-US" sz="2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38075" y="4805879"/>
          <a:ext cx="7886700" cy="78638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xmlns="" val="323671598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19903836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252082694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9355414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117999305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05688236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399046869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45202583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xmlns="" val="227731604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Panes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Line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Coefficients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5108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Row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Column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DF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Term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StdErr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t-value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sng">
                          <a:effectLst/>
                        </a:rPr>
                        <a:t>p-value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296001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% Unemployment 2010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 of Art Projects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0.0001726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6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# of Art Projects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-0.0016605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0.0002015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-8.24023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0.0001726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331569098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 b="1">
                        <a:effectLst/>
                        <a:latin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intercept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0.0878601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0.0019705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44.5875</a:t>
                      </a:r>
                      <a:endParaRPr lang="en-US" sz="1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&lt; 0.0001</a:t>
                      </a:r>
                      <a:endParaRPr lang="en-US" sz="1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/>
                      </a:endParaRPr>
                    </a:p>
                  </a:txBody>
                  <a:tcPr marL="0" marR="95250" marT="0" marB="0" anchor="ctr"/>
                </a:tc>
                <a:extLst>
                  <a:ext uri="{0D108BD9-81ED-4DB2-BD59-A6C34878D82A}">
                    <a16:rowId xmlns:a16="http://schemas.microsoft.com/office/drawing/2014/main" xmlns="" val="284000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66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1195598" y="2840090"/>
            <a:ext cx="545617" cy="474449"/>
          </a:xfrm>
          <a:prstGeom prst="rightArrow">
            <a:avLst/>
          </a:prstGeom>
          <a:solidFill>
            <a:srgbClr val="256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/>
          <p:cNvSpPr/>
          <p:nvPr/>
        </p:nvSpPr>
        <p:spPr>
          <a:xfrm>
            <a:off x="5006699" y="2840090"/>
            <a:ext cx="545617" cy="474449"/>
          </a:xfrm>
          <a:prstGeom prst="rightArrow">
            <a:avLst/>
          </a:prstGeom>
          <a:solidFill>
            <a:srgbClr val="256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/>
          <p:cNvSpPr/>
          <p:nvPr/>
        </p:nvSpPr>
        <p:spPr>
          <a:xfrm>
            <a:off x="3233238" y="2840090"/>
            <a:ext cx="545617" cy="474449"/>
          </a:xfrm>
          <a:prstGeom prst="rightArrow">
            <a:avLst/>
          </a:prstGeom>
          <a:solidFill>
            <a:srgbClr val="256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ttp://www.itrcweb.org/gsmc-1/Content/Resources/Images/5-11%20outlier%20icon_200x14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4915" r="4831" b="2993"/>
          <a:stretch/>
        </p:blipFill>
        <p:spPr bwMode="auto">
          <a:xfrm>
            <a:off x="1835984" y="2570514"/>
            <a:ext cx="1299792" cy="94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rebehavior.com/wp-content/uploads/2013/08/too-much-dat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7" y="2571124"/>
            <a:ext cx="1258266" cy="94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3766601"/>
            <a:ext cx="177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32768" y="3766601"/>
            <a:ext cx="127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231" t="28189" r="79990" b="46961"/>
          <a:stretch/>
        </p:blipFill>
        <p:spPr>
          <a:xfrm>
            <a:off x="3774507" y="2472208"/>
            <a:ext cx="1182194" cy="11181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75191" y="3766601"/>
            <a:ext cx="170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Outlier Analysis</a:t>
            </a:r>
          </a:p>
        </p:txBody>
      </p:sp>
      <p:pic>
        <p:nvPicPr>
          <p:cNvPr id="2054" name="Picture 6" descr="「thinking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534" y="2570514"/>
            <a:ext cx="972568" cy="103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474349" y="3766601"/>
            <a:ext cx="1939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Analysis</a:t>
            </a:r>
          </a:p>
        </p:txBody>
      </p:sp>
      <p:sp>
        <p:nvSpPr>
          <p:cNvPr id="16" name="Arrow: Right 7"/>
          <p:cNvSpPr/>
          <p:nvPr/>
        </p:nvSpPr>
        <p:spPr>
          <a:xfrm>
            <a:off x="6928732" y="2848719"/>
            <a:ext cx="545617" cy="474449"/>
          </a:xfrm>
          <a:prstGeom prst="rightArrow">
            <a:avLst/>
          </a:prstGeom>
          <a:solidFill>
            <a:srgbClr val="256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24" y="2570514"/>
            <a:ext cx="1030861" cy="10308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25684" y="3766601"/>
            <a:ext cx="165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0834" y="950735"/>
            <a:ext cx="9004721" cy="2791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4691" y="5261610"/>
            <a:ext cx="8695882" cy="12954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Remarks</a:t>
            </a:r>
          </a:p>
          <a:p>
            <a:r>
              <a:rPr lang="en-US" sz="1800" dirty="0"/>
              <a:t>Based on studies on economic impact of art </a:t>
            </a:r>
          </a:p>
          <a:p>
            <a:r>
              <a:rPr lang="en-US" sz="1800" dirty="0"/>
              <a:t>Compared 2010 &amp; 2015 data to analyze the relevance of correlation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/>
          </p:nvPr>
        </p:nvSpPr>
        <p:spPr>
          <a:xfrm>
            <a:off x="233141" y="996902"/>
            <a:ext cx="8695882" cy="3998992"/>
          </a:xfrm>
          <a:ln w="28575">
            <a:noFill/>
          </a:ln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/>
              <a:t>Total Population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/>
              <a:t>Total Household Income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 smtClean="0"/>
              <a:t>Unemployment # and </a:t>
            </a:r>
            <a:r>
              <a:rPr lang="en-US" sz="2400" dirty="0"/>
              <a:t>rate 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/>
              <a:t>Per Capita Household Income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/>
              <a:t># of Employment in Art &amp; Entertainment</a:t>
            </a:r>
          </a:p>
          <a:p>
            <a:pPr marL="457200" indent="-457200">
              <a:lnSpc>
                <a:spcPct val="170000"/>
              </a:lnSpc>
              <a:buFont typeface="+mj-lt"/>
              <a:buAutoNum type="arabicPeriod"/>
            </a:pPr>
            <a:r>
              <a:rPr lang="en-US" sz="2400" dirty="0"/>
              <a:t>Population of highs school graduate or higher</a:t>
            </a:r>
          </a:p>
        </p:txBody>
      </p:sp>
      <p:pic>
        <p:nvPicPr>
          <p:cNvPr id="1026" name="Picture 2" descr="「population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11" y="955523"/>
            <a:ext cx="3754490" cy="236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71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940176" y="999178"/>
            <a:ext cx="4149323" cy="278559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Area 90045 has 25 art exhibits in the region</a:t>
            </a:r>
          </a:p>
          <a:p>
            <a:r>
              <a:rPr lang="en-US" sz="2400" dirty="0"/>
              <a:t>LAX Airport accounts for this high number</a:t>
            </a:r>
          </a:p>
          <a:p>
            <a:r>
              <a:rPr lang="en-US" sz="2400" dirty="0"/>
              <a:t>As the rest of the area does not have similar facility, we have </a:t>
            </a:r>
            <a:r>
              <a:rPr lang="en-US" sz="2400" dirty="0" smtClean="0"/>
              <a:t>deducted this outlier for some of the KPIs (</a:t>
            </a:r>
            <a:r>
              <a:rPr lang="en-US" sz="2400" dirty="0" err="1" smtClean="0"/>
              <a:t>Eg</a:t>
            </a:r>
            <a:r>
              <a:rPr lang="en-US" sz="2400" dirty="0" smtClean="0"/>
              <a:t>. Population)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Treatments-1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75" t="17358" r="38344" b="9413"/>
          <a:stretch/>
        </p:blipFill>
        <p:spPr>
          <a:xfrm>
            <a:off x="154691" y="999178"/>
            <a:ext cx="4741558" cy="5156029"/>
          </a:xfrm>
          <a:prstGeom prst="rect">
            <a:avLst/>
          </a:prstGeom>
        </p:spPr>
      </p:pic>
      <p:pic>
        <p:nvPicPr>
          <p:cNvPr id="1026" name="Picture 2" descr="Terminal 2 Departures Atrium Flow and Glimpse-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40" y="4066485"/>
            <a:ext cx="3348218" cy="217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2361696" y="4602278"/>
            <a:ext cx="1090013" cy="11747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2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940176" y="999178"/>
            <a:ext cx="4149323" cy="2785590"/>
          </a:xfrm>
        </p:spPr>
        <p:txBody>
          <a:bodyPr/>
          <a:lstStyle/>
          <a:p>
            <a:r>
              <a:rPr lang="en-US" sz="2400" dirty="0"/>
              <a:t>Area 90011 has 6 art exhibits in the region</a:t>
            </a:r>
          </a:p>
          <a:p>
            <a:r>
              <a:rPr lang="en-US" sz="2400" dirty="0"/>
              <a:t>This area has USC in it, with many students (unemployed) and lower income, we will exclude this </a:t>
            </a:r>
            <a:r>
              <a:rPr lang="en-US" sz="2400" dirty="0" smtClean="0"/>
              <a:t>region for some of the KPIs 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Treatments-2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775" t="17358" r="38344" b="9413"/>
          <a:stretch/>
        </p:blipFill>
        <p:spPr>
          <a:xfrm>
            <a:off x="154691" y="999178"/>
            <a:ext cx="4741558" cy="515602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391153" y="3730268"/>
            <a:ext cx="1090013" cy="11747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「usc」の画像検索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69" y="4393017"/>
            <a:ext cx="3922030" cy="176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7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031" t="16324" r="22268" b="11282"/>
          <a:stretch/>
        </p:blipFill>
        <p:spPr>
          <a:xfrm>
            <a:off x="154690" y="1008668"/>
            <a:ext cx="8734785" cy="5241304"/>
          </a:xfrm>
          <a:prstGeom prst="rect">
            <a:avLst/>
          </a:prstGeom>
        </p:spPr>
      </p:pic>
      <p:pic>
        <p:nvPicPr>
          <p:cNvPr id="4" name="Picture 3" descr="A close up of a map&#10;&#10;Description generated with high confidence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8" y="1163122"/>
            <a:ext cx="1896664" cy="244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7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2010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59615" y="335046"/>
            <a:ext cx="4443589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The trend lines are similar to the 2015’s.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18660" t="13862" r="20928" b="9799"/>
          <a:stretch/>
        </p:blipFill>
        <p:spPr>
          <a:xfrm>
            <a:off x="0" y="983636"/>
            <a:ext cx="9176141" cy="529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F0EE709AE4B8408419EE02D0D67D1E" ma:contentTypeVersion="0" ma:contentTypeDescription="Create a new document." ma:contentTypeScope="" ma:versionID="abdcd94d238b7e8b6834b768b908fb2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c59ee2edf01cfb808cadb27e045d2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38A4D0-E850-4C14-A121-6D4C14C2C140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AF72D68-C3A2-4557-8B35-B60C171CA7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75B11A9-5027-477C-AD91-3E0239A4C8A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3566</TotalTime>
  <Words>2385</Words>
  <Application>Microsoft Office PowerPoint</Application>
  <PresentationFormat>On-screen Show (4:3)</PresentationFormat>
  <Paragraphs>793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新細明體</vt:lpstr>
      <vt:lpstr>Arial</vt:lpstr>
      <vt:lpstr>Arial Black</vt:lpstr>
      <vt:lpstr>Bauhaus 93</vt:lpstr>
      <vt:lpstr>Calibri</vt:lpstr>
      <vt:lpstr>Calibri Light</vt:lpstr>
      <vt:lpstr>等线</vt:lpstr>
      <vt:lpstr>Georgia</vt:lpstr>
      <vt:lpstr>Mangal</vt:lpstr>
      <vt:lpstr>Times New Roman</vt:lpstr>
      <vt:lpstr>Wingdings</vt:lpstr>
      <vt:lpstr>Zrnic</vt:lpstr>
      <vt:lpstr>Custom Design</vt:lpstr>
      <vt:lpstr>PowerPoint Presentation</vt:lpstr>
      <vt:lpstr>Agenda</vt:lpstr>
      <vt:lpstr>Executive Summary</vt:lpstr>
      <vt:lpstr>Process Overview</vt:lpstr>
      <vt:lpstr>Data Description</vt:lpstr>
      <vt:lpstr>Outlier Treatments-1</vt:lpstr>
      <vt:lpstr>Outlier Treatments-2</vt:lpstr>
      <vt:lpstr>Analysis of 2015</vt:lpstr>
      <vt:lpstr>Analysis of 2010</vt:lpstr>
      <vt:lpstr>Analysis of 2015 Population</vt:lpstr>
      <vt:lpstr>Analysis of 2015 Average of Total Household Income</vt:lpstr>
      <vt:lpstr>Analysis of 2015 Per Capita Household Income</vt:lpstr>
      <vt:lpstr>Analysis of 2015 Number Of High School Graduate</vt:lpstr>
      <vt:lpstr>Analysis of 2014 Average of % Unemployment</vt:lpstr>
      <vt:lpstr>Analysis of 2015 Number Of Unemployed People</vt:lpstr>
      <vt:lpstr>Analysis 2015 Number Of Employment In Arts &amp; Entertainment</vt:lpstr>
      <vt:lpstr>Cluster Analysis-Normalized</vt:lpstr>
      <vt:lpstr>Cluster Analysis-Not-Normalized</vt:lpstr>
      <vt:lpstr>PowerPoint Presentation</vt:lpstr>
      <vt:lpstr>Analysis of 2015</vt:lpstr>
      <vt:lpstr>Dashboard Presentation</vt:lpstr>
      <vt:lpstr>PowerPoint Presentation</vt:lpstr>
      <vt:lpstr>PowerPoint Presentation</vt:lpstr>
      <vt:lpstr>Appendix</vt:lpstr>
      <vt:lpstr>Analysis of 2010 Population</vt:lpstr>
      <vt:lpstr>Analysis of 2010 Total Household Income</vt:lpstr>
      <vt:lpstr>Analysis of 2010 Number of Educated High School Graduated</vt:lpstr>
      <vt:lpstr>Analysis of 2010 Employment in Arts and Entertainment</vt:lpstr>
      <vt:lpstr>Analysis of 2010 # Unemployed</vt:lpstr>
      <vt:lpstr>Analysis of 2010 % Unemployment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CF is?</dc:title>
  <dc:creator>Miwa, So</dc:creator>
  <cp:lastModifiedBy>Miwa, So</cp:lastModifiedBy>
  <cp:revision>360</cp:revision>
  <dcterms:created xsi:type="dcterms:W3CDTF">2016-11-10T23:35:03Z</dcterms:created>
  <dcterms:modified xsi:type="dcterms:W3CDTF">2017-05-09T22:19:46Z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0x010100F1F0EE709AE4B8408419EE02D0D67D1E</vt:lpwstr>
  </property>
</Properties>
</file>